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xlsx" ContentType="application/vnd.openxmlformats-officedocument.spreadsheetml.sheet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6" r:id="rId1"/>
  </p:sldMasterIdLst>
  <p:notesMasterIdLst>
    <p:notesMasterId r:id="rId31"/>
  </p:notesMasterIdLst>
  <p:sldIdLst>
    <p:sldId id="256" r:id="rId2"/>
    <p:sldId id="259" r:id="rId3"/>
    <p:sldId id="260" r:id="rId4"/>
    <p:sldId id="275" r:id="rId5"/>
    <p:sldId id="276" r:id="rId6"/>
    <p:sldId id="277" r:id="rId7"/>
    <p:sldId id="295" r:id="rId8"/>
    <p:sldId id="269" r:id="rId9"/>
    <p:sldId id="292" r:id="rId10"/>
    <p:sldId id="278" r:id="rId11"/>
    <p:sldId id="279" r:id="rId12"/>
    <p:sldId id="280" r:id="rId13"/>
    <p:sldId id="270" r:id="rId14"/>
    <p:sldId id="286" r:id="rId15"/>
    <p:sldId id="285" r:id="rId16"/>
    <p:sldId id="281" r:id="rId17"/>
    <p:sldId id="293" r:id="rId18"/>
    <p:sldId id="294" r:id="rId19"/>
    <p:sldId id="267" r:id="rId20"/>
    <p:sldId id="291" r:id="rId21"/>
    <p:sldId id="282" r:id="rId22"/>
    <p:sldId id="283" r:id="rId23"/>
    <p:sldId id="271" r:id="rId24"/>
    <p:sldId id="284" r:id="rId25"/>
    <p:sldId id="272" r:id="rId26"/>
    <p:sldId id="287" r:id="rId27"/>
    <p:sldId id="288" r:id="rId28"/>
    <p:sldId id="273" r:id="rId29"/>
    <p:sldId id="290" r:id="rId30"/>
  </p:sldIdLst>
  <p:sldSz cx="12192000" cy="6858000"/>
  <p:notesSz cx="6858000" cy="9144000"/>
  <p:defaultTextStyle>
    <a:defPPr>
      <a:defRPr lang="zh-CN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17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7A3A"/>
    <a:srgbClr val="ED3227"/>
    <a:srgbClr val="FF9D38"/>
    <a:srgbClr val="F5C638"/>
    <a:srgbClr val="FB405D"/>
    <a:srgbClr val="DA4818"/>
    <a:srgbClr val="231F20"/>
    <a:srgbClr val="F23C00"/>
    <a:srgbClr val="383637"/>
    <a:srgbClr val="E73A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921" autoAdjust="0"/>
    <p:restoredTop sz="94643"/>
  </p:normalViewPr>
  <p:slideViewPr>
    <p:cSldViewPr snapToGrid="0" snapToObjects="1">
      <p:cViewPr>
        <p:scale>
          <a:sx n="66" d="100"/>
          <a:sy n="66" d="100"/>
        </p:scale>
        <p:origin x="1448" y="1344"/>
      </p:cViewPr>
      <p:guideLst>
        <p:guide pos="3817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notesMaster" Target="notesMasters/notesMaster1.xml"/><Relationship Id="rId32" Type="http://schemas.openxmlformats.org/officeDocument/2006/relationships/presProps" Target="pres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charts/_rels/chart1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package" Target="../embeddings/Microsoft_Excel____1.xlsx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package" Target="../embeddings/Microsoft_Excel____2.xlsx"/><Relationship Id="rId1" Type="http://schemas.microsoft.com/office/2011/relationships/chartStyle" Target="style2.xml"/><Relationship Id="rId2" Type="http://schemas.microsoft.com/office/2011/relationships/chartColorStyle" Target="colors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2014年投资回顾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E932-478D-AF4C-BA7FE4E2C432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E932-478D-AF4C-BA7FE4E2C432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E932-478D-AF4C-BA7FE4E2C432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7-E932-478D-AF4C-BA7FE4E2C432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9-E932-478D-AF4C-BA7FE4E2C432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B-E932-478D-AF4C-BA7FE4E2C432}"/>
              </c:ext>
            </c:extLst>
          </c:dPt>
          <c:cat>
            <c:strRef>
              <c:f>Sheet1!$A$2:$A$7</c:f>
              <c:strCache>
                <c:ptCount val="6"/>
                <c:pt idx="0">
                  <c:v>大数据分析</c:v>
                </c:pt>
                <c:pt idx="1">
                  <c:v>医疗消费者参与</c:v>
                </c:pt>
                <c:pt idx="2">
                  <c:v>数字化医疗设备</c:v>
                </c:pt>
                <c:pt idx="3">
                  <c:v>远程医疗</c:v>
                </c:pt>
                <c:pt idx="4">
                  <c:v>个性化医药</c:v>
                </c:pt>
                <c:pt idx="5">
                  <c:v>人口健康管理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3.93</c:v>
                </c:pt>
                <c:pt idx="1">
                  <c:v>3.23</c:v>
                </c:pt>
                <c:pt idx="2">
                  <c:v>3.12</c:v>
                </c:pt>
                <c:pt idx="3">
                  <c:v>2.85</c:v>
                </c:pt>
                <c:pt idx="4">
                  <c:v>2.68</c:v>
                </c:pt>
                <c:pt idx="5">
                  <c:v>2.25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C-E932-478D-AF4C-BA7FE4E2C43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blipFill>
              <a:blip xmlns:r="http://schemas.openxmlformats.org/officeDocument/2006/relationships" r:embed="rId3"/>
              <a:stretch>
                <a:fillRect/>
              </a:stretch>
            </a:blip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B673-4541-B101-5CEB65D6E8A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blipFill>
              <a:blip xmlns:r="http://schemas.openxmlformats.org/officeDocument/2006/relationships" r:embed="rId4"/>
              <a:stretch>
                <a:fillRect/>
              </a:stretch>
            </a:blip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B673-4541-B101-5CEB65D6E8AA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系列 3</c:v>
                </c:pt>
              </c:strCache>
            </c:strRef>
          </c:tx>
          <c:spPr>
            <a:blipFill>
              <a:blip xmlns:r="http://schemas.openxmlformats.org/officeDocument/2006/relationships" r:embed="rId5"/>
              <a:stretch>
                <a:fillRect/>
              </a:stretch>
            </a:blip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2.0</c:v>
                </c:pt>
                <c:pt idx="1">
                  <c:v>2.0</c:v>
                </c:pt>
                <c:pt idx="2">
                  <c:v>3.0</c:v>
                </c:pt>
                <c:pt idx="3">
                  <c:v>5.0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B673-4541-B101-5CEB65D6E8AA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"/>
        <c:overlap val="48"/>
        <c:axId val="-963103472"/>
        <c:axId val="-962746352"/>
      </c:barChart>
      <c:catAx>
        <c:axId val="-9631034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962746352"/>
        <c:crosses val="autoZero"/>
        <c:auto val="1"/>
        <c:lblAlgn val="ctr"/>
        <c:lblOffset val="100"/>
        <c:noMultiLvlLbl val="0"/>
      </c:catAx>
      <c:valAx>
        <c:axId val="-962746352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-9631034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6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76E43C-7785-3A4C-8DD4-BDF7187F5C1E}" type="datetimeFigureOut">
              <a:rPr kumimoji="1" lang="zh-CN" altLang="en-US" smtClean="0"/>
              <a:t>2017/12/13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6676E4-F2A4-F74B-B992-13CC5143865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176226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6676E4-F2A4-F74B-B992-13CC51438658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219485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/>
              <a:t>项目功能</a:t>
            </a:r>
          </a:p>
          <a:p>
            <a:pPr eaLnBrk="1" hangingPunct="1"/>
            <a:r>
              <a:rPr lang="zh-CN" altLang="en-US" dirty="0" smtClean="0"/>
              <a:t>项目意义</a:t>
            </a:r>
          </a:p>
          <a:p>
            <a:pPr eaLnBrk="1" hangingPunct="1"/>
            <a:r>
              <a:rPr lang="zh-CN" altLang="en-US" dirty="0" smtClean="0"/>
              <a:t>项目应用场景等</a:t>
            </a: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6676E4-F2A4-F74B-B992-13CC51438658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707134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6676E4-F2A4-F74B-B992-13CC51438658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649380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 smtClean="0">
                <a:solidFill>
                  <a:schemeClr val="tx1"/>
                </a:solidFill>
              </a:rPr>
              <a:t>采用什么样的技术、方法来实现项目的？</a:t>
            </a: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6676E4-F2A4-F74B-B992-13CC51438658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071631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/>
              <a:t>各成员的分工情况</a:t>
            </a:r>
          </a:p>
          <a:p>
            <a:pPr eaLnBrk="1" hangingPunct="1"/>
            <a:r>
              <a:rPr lang="zh-CN" altLang="en-US" dirty="0" smtClean="0"/>
              <a:t>时间节点安排</a:t>
            </a:r>
            <a:endParaRPr lang="en-US" altLang="zh-CN" dirty="0" smtClean="0"/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6676E4-F2A4-F74B-B992-13CC51438658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97771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office.msn.com.cn/" TargetMode="External"/><Relationship Id="rId3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802984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659004" y="258233"/>
            <a:ext cx="4868117" cy="529569"/>
          </a:xfrm>
          <a:prstGeom prst="rect">
            <a:avLst/>
          </a:prstGeom>
          <a:ln w="12700" cmpd="sng">
            <a:solidFill>
              <a:schemeClr val="tx1"/>
            </a:solidFill>
          </a:ln>
        </p:spPr>
        <p:txBody>
          <a:bodyPr vert="horz" anchor="ctr"/>
          <a:lstStyle>
            <a:lvl1pPr marL="0" indent="0" algn="l">
              <a:buNone/>
              <a:defRPr sz="2400" b="1"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lvl="0"/>
            <a:r>
              <a:rPr kumimoji="1" lang="en-US" altLang="zh-CN" dirty="0" smtClean="0"/>
              <a:t>CLICK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HERE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ADD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YOUR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TITLE</a:t>
            </a:r>
            <a:endParaRPr kumimoji="1" lang="zh-CN" altLang="en-US" dirty="0"/>
          </a:p>
        </p:txBody>
      </p:sp>
      <p:sp>
        <p:nvSpPr>
          <p:cNvPr id="3" name="文本占位符 7"/>
          <p:cNvSpPr>
            <a:spLocks noGrp="1"/>
          </p:cNvSpPr>
          <p:nvPr>
            <p:ph type="body" sz="quarter" idx="13" hasCustomPrompt="1"/>
          </p:nvPr>
        </p:nvSpPr>
        <p:spPr>
          <a:xfrm>
            <a:off x="11386592" y="171547"/>
            <a:ext cx="805408" cy="616255"/>
          </a:xfrm>
          <a:prstGeom prst="rect">
            <a:avLst/>
          </a:prstGeom>
          <a:solidFill>
            <a:schemeClr val="tx1"/>
          </a:solidFill>
        </p:spPr>
        <p:txBody>
          <a:bodyPr vert="horz" anchor="ctr"/>
          <a:lstStyle>
            <a:lvl1pPr marL="0" indent="0" algn="ctr">
              <a:buNone/>
              <a:defRPr sz="2400" b="1">
                <a:solidFill>
                  <a:srgbClr val="FFFFFF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lvl="0"/>
            <a:r>
              <a:rPr kumimoji="1" lang="en-US" altLang="zh-CN" dirty="0" smtClean="0"/>
              <a:t>01</a:t>
            </a:r>
            <a:endParaRPr kumimoji="1" lang="zh-CN" altLang="en-US" dirty="0"/>
          </a:p>
        </p:txBody>
      </p:sp>
      <p:sp>
        <p:nvSpPr>
          <p:cNvPr id="4" name="图片占位符 8"/>
          <p:cNvSpPr>
            <a:spLocks noGrp="1"/>
          </p:cNvSpPr>
          <p:nvPr>
            <p:ph type="pic" sz="quarter" idx="14" hasCustomPrompt="1"/>
          </p:nvPr>
        </p:nvSpPr>
        <p:spPr>
          <a:xfrm>
            <a:off x="376768" y="5989475"/>
            <a:ext cx="1960033" cy="53340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1600" b="1"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r>
              <a:rPr kumimoji="1" lang="en-US" altLang="zh-CN" sz="1600" b="1" dirty="0" smtClean="0"/>
              <a:t>LOGO&amp;PIC</a:t>
            </a:r>
            <a:r>
              <a:rPr kumimoji="1" lang="zh-CN" altLang="en-US" sz="1600" b="1" dirty="0" smtClean="0"/>
              <a:t> </a:t>
            </a:r>
            <a:r>
              <a:rPr kumimoji="1" lang="en-US" altLang="zh-CN" sz="1600" b="1" dirty="0" smtClean="0"/>
              <a:t>HERE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326217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背景图片素材</a:t>
            </a: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4917054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 dirty="0" smtClean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标注</a:t>
            </a:r>
            <a:endParaRPr lang="zh-CN" altLang="en-US" sz="18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345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585">
              <a:lnSpc>
                <a:spcPct val="130000"/>
              </a:lnSpc>
            </a:pPr>
            <a:r>
              <a:rPr lang="zh-CN" altLang="en-US" sz="1400" dirty="0" smtClean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字体使用 </a:t>
            </a: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400" dirty="0" smtClean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行距</a:t>
            </a:r>
            <a:endParaRPr lang="en-US" altLang="zh-CN" sz="1400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400" dirty="0" smtClean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背景图片出处</a:t>
            </a:r>
          </a:p>
          <a:p>
            <a:pPr defTabSz="609585">
              <a:lnSpc>
                <a:spcPct val="130000"/>
              </a:lnSpc>
            </a:pPr>
            <a:endParaRPr lang="zh-CN" altLang="en-US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zh-CN" altLang="en-US" sz="1400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400" dirty="0" smtClean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声明</a:t>
            </a:r>
            <a:endParaRPr lang="en-US" altLang="zh-CN" sz="1400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4239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 smtClean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英文 </a:t>
            </a:r>
            <a:r>
              <a:rPr lang="en-US" altLang="zh-CN" sz="1400" smtClean="0">
                <a:solidFill>
                  <a:srgbClr val="FFFFFF"/>
                </a:solidFill>
                <a:latin typeface="Segoe UI Light" charset="0"/>
                <a:ea typeface="Segoe UI Light" charset="0"/>
                <a:cs typeface="Segoe UI Light" charset="0"/>
              </a:rPr>
              <a:t>Impact</a:t>
            </a:r>
            <a:endParaRPr lang="zh-CN" altLang="en-US" sz="1400" dirty="0" smtClean="0">
              <a:solidFill>
                <a:srgbClr val="FFFFFF"/>
              </a:solidFill>
              <a:latin typeface="Segoe UI Light" charset="0"/>
              <a:ea typeface="Segoe UI Light" charset="0"/>
              <a:cs typeface="Segoe UI Light" charset="0"/>
            </a:endParaRPr>
          </a:p>
          <a:p>
            <a:pPr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400" dirty="0" smtClean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中文 微软雅黑</a:t>
            </a:r>
            <a:endParaRPr lang="en-US" altLang="zh-CN" sz="1400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400" dirty="0" smtClean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正文 </a:t>
            </a:r>
            <a:r>
              <a:rPr lang="en-US" altLang="zh-CN" sz="1400" dirty="0" smtClean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1.3</a:t>
            </a:r>
          </a:p>
          <a:p>
            <a:pPr defTabSz="609585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en-US" altLang="zh-CN" sz="1400" dirty="0" err="1" smtClean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cn.bing.com</a:t>
            </a:r>
            <a:endParaRPr lang="zh-CN" altLang="en-US" sz="1400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zh-CN" altLang="en-US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zh-CN" altLang="en-US" sz="1400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33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本网站所提供的任何信息内容（包括但不限于 </a:t>
            </a:r>
            <a:r>
              <a:rPr kumimoji="0" lang="en-US" altLang="zh-CN" sz="1333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PPT</a:t>
            </a:r>
            <a:r>
              <a:rPr kumimoji="0" lang="zh-CN" altLang="en-US" sz="1333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模板、</a:t>
            </a:r>
            <a:r>
              <a:rPr kumimoji="0" lang="en-US" altLang="zh-CN" sz="1333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Word</a:t>
            </a:r>
            <a:r>
              <a:rPr kumimoji="0" lang="zh-CN" altLang="en-US" sz="1333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文档、</a:t>
            </a:r>
            <a:r>
              <a:rPr kumimoji="0" lang="en-US" altLang="zh-CN" sz="1333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Excel</a:t>
            </a:r>
            <a:r>
              <a:rPr kumimoji="0" lang="zh-CN" altLang="en-US" sz="1333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图表、图片素材等）均受</a:t>
            </a:r>
            <a:r>
              <a:rPr kumimoji="0" lang="en-US" altLang="zh-CN" sz="1333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中华人民共和国著作权法</a:t>
            </a:r>
            <a:r>
              <a:rPr kumimoji="0" lang="en-US" altLang="zh-CN" sz="1333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、</a:t>
            </a:r>
            <a:r>
              <a:rPr kumimoji="0" lang="en-US" altLang="zh-CN" sz="1333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信息网络传播权保护条例</a:t>
            </a:r>
            <a:r>
              <a:rPr kumimoji="0" lang="en-US" altLang="zh-CN" sz="1333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333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(</a:t>
            </a:r>
            <a:r>
              <a:rPr kumimoji="0" lang="zh-CN" altLang="en-US" sz="1333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包括图片或图表</a:t>
            </a:r>
            <a:r>
              <a:rPr kumimoji="0" lang="en-US" altLang="zh-CN" sz="1333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)</a:t>
            </a:r>
            <a:r>
              <a:rPr kumimoji="0" lang="zh-CN" altLang="en-US" sz="1333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不得被全部或部分的复制、传播、销售，否则将承担法律责任。</a:t>
            </a:r>
            <a:endParaRPr kumimoji="0" lang="zh-CN" altLang="en-US" sz="1333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/>
              <a:ea typeface="微软雅黑" charset="0"/>
              <a:cs typeface="+mn-cs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 smtClean="0">
                <a:solidFill>
                  <a:prstClr val="white"/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prstClr val="white"/>
              </a:solidFill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14339258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/>
        </p:nvSpPr>
        <p:spPr>
          <a:xfrm>
            <a:off x="4447955" y="4458724"/>
            <a:ext cx="3296095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85"/>
            <a:r>
              <a:rPr kumimoji="1" lang="zh-CN" altLang="en-US" sz="1333" dirty="0" smtClean="0">
                <a:solidFill>
                  <a:srgbClr val="000000"/>
                </a:solidFill>
                <a:latin typeface="Century Gothic"/>
                <a:ea typeface="微软雅黑" charset="0"/>
              </a:rPr>
              <a:t>点击</a:t>
            </a:r>
            <a:r>
              <a:rPr kumimoji="1" lang="en-US" altLang="zh-CN" sz="1333" dirty="0" smtClean="0">
                <a:solidFill>
                  <a:srgbClr val="000000"/>
                </a:solidFill>
                <a:latin typeface="Segoe UI Light" charset="0"/>
                <a:ea typeface="Segoe UI Light" charset="0"/>
                <a:cs typeface="Segoe UI Light" charset="0"/>
              </a:rPr>
              <a:t>Logo</a:t>
            </a:r>
            <a:r>
              <a:rPr kumimoji="1" lang="zh-CN" altLang="en-US" sz="1333" dirty="0" smtClean="0">
                <a:solidFill>
                  <a:srgbClr val="000000"/>
                </a:solidFill>
                <a:latin typeface="Century Gothic"/>
                <a:ea typeface="微软雅黑" charset="0"/>
              </a:rPr>
              <a:t>获取更多优质模板（放映模式）</a:t>
            </a:r>
            <a:endParaRPr kumimoji="1" lang="zh-CN" altLang="en-US" sz="1333" dirty="0">
              <a:solidFill>
                <a:srgbClr val="000000"/>
              </a:solidFill>
              <a:latin typeface="Century Gothic"/>
              <a:ea typeface="微软雅黑" charset="0"/>
            </a:endParaRPr>
          </a:p>
        </p:txBody>
      </p:sp>
      <p:pic>
        <p:nvPicPr>
          <p:cNvPr id="4" name="图片 3">
            <a:hlinkClick r:id="rId2"/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227832"/>
            <a:ext cx="3048000" cy="40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993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90029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62" r:id="rId2"/>
    <p:sldLayoutId id="2147483664" r:id="rId3"/>
    <p:sldLayoutId id="2147483663" r:id="rId4"/>
    <p:sldLayoutId id="2147483665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microsoft.com/office/2007/relationships/hdphoto" Target="../media/hdphoto1.wdp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jp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microsoft.com/office/2007/relationships/hdphoto" Target="../media/hdphoto1.wdp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hyperlink" Target="http://office.msn.com.cn/" TargetMode="External"/><Relationship Id="rId5" Type="http://schemas.openxmlformats.org/officeDocument/2006/relationships/image" Target="../media/image12.png"/><Relationship Id="rId6" Type="http://schemas.microsoft.com/office/2007/relationships/hdphoto" Target="../media/hdphoto2.wdp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chart" Target="../charts/chart2.xml"/><Relationship Id="rId1" Type="http://schemas.openxmlformats.org/officeDocument/2006/relationships/slideLayout" Target="../slideLayouts/slideLayout1.xml"/><Relationship Id="rId2" Type="http://schemas.openxmlformats.org/officeDocument/2006/relationships/hyperlink" Target="http://office.msn.com.cn/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hyperlink" Target="http://office.msn.com.cn/" TargetMode="External"/><Relationship Id="rId5" Type="http://schemas.openxmlformats.org/officeDocument/2006/relationships/image" Target="../media/image12.png"/><Relationship Id="rId6" Type="http://schemas.microsoft.com/office/2007/relationships/hdphoto" Target="../media/hdphoto2.wdp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://office.msn.com.cn/" TargetMode="External"/><Relationship Id="rId3" Type="http://schemas.openxmlformats.org/officeDocument/2006/relationships/image" Target="../media/image13.png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png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hyperlink" Target="http://office.msn.com.cn/" TargetMode="External"/><Relationship Id="rId5" Type="http://schemas.openxmlformats.org/officeDocument/2006/relationships/image" Target="../media/image12.png"/><Relationship Id="rId6" Type="http://schemas.microsoft.com/office/2007/relationships/hdphoto" Target="../media/hdphoto2.wdp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://office.msn.com.cn/" TargetMode="External"/><Relationship Id="rId3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microsoft.com/office/2007/relationships/hdphoto" Target="../media/hdphoto1.wdp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chart" Target="../charts/char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microsoft.com/office/2007/relationships/hdphoto" Target="../media/hdphoto1.wdp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3" Type="http://schemas.openxmlformats.org/officeDocument/2006/relationships/image" Target="../media/image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 7"/>
          <p:cNvSpPr/>
          <p:nvPr/>
        </p:nvSpPr>
        <p:spPr>
          <a:xfrm rot="1823563">
            <a:off x="137340" y="-2331917"/>
            <a:ext cx="13986178" cy="7994520"/>
          </a:xfrm>
          <a:custGeom>
            <a:avLst/>
            <a:gdLst>
              <a:gd name="connsiteX0" fmla="*/ 0 w 13986178"/>
              <a:gd name="connsiteY0" fmla="*/ 6168227 h 7994520"/>
              <a:gd name="connsiteX1" fmla="*/ 10516551 w 13986178"/>
              <a:gd name="connsiteY1" fmla="*/ 0 h 7994520"/>
              <a:gd name="connsiteX2" fmla="*/ 13986178 w 13986178"/>
              <a:gd name="connsiteY2" fmla="*/ 5915560 h 7994520"/>
              <a:gd name="connsiteX3" fmla="*/ 11693289 w 13986178"/>
              <a:gd name="connsiteY3" fmla="*/ 5956982 h 7994520"/>
              <a:gd name="connsiteX4" fmla="*/ 10511517 w 13986178"/>
              <a:gd name="connsiteY4" fmla="*/ 7994520 h 7994520"/>
              <a:gd name="connsiteX5" fmla="*/ 9354254 w 13986178"/>
              <a:gd name="connsiteY5" fmla="*/ 5999238 h 7994520"/>
              <a:gd name="connsiteX6" fmla="*/ 4561146 w 13986178"/>
              <a:gd name="connsiteY6" fmla="*/ 6085828 h 7994520"/>
              <a:gd name="connsiteX7" fmla="*/ 5272735 w 13986178"/>
              <a:gd name="connsiteY7" fmla="*/ 7312706 h 7994520"/>
              <a:gd name="connsiteX8" fmla="*/ 1610514 w 13986178"/>
              <a:gd name="connsiteY8" fmla="*/ 7312706 h 7994520"/>
              <a:gd name="connsiteX9" fmla="*/ 2298395 w 13986178"/>
              <a:gd name="connsiteY9" fmla="*/ 6126705 h 7994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986178" h="7994520">
                <a:moveTo>
                  <a:pt x="0" y="6168227"/>
                </a:moveTo>
                <a:lnTo>
                  <a:pt x="10516551" y="0"/>
                </a:lnTo>
                <a:lnTo>
                  <a:pt x="13986178" y="5915560"/>
                </a:lnTo>
                <a:lnTo>
                  <a:pt x="11693289" y="5956982"/>
                </a:lnTo>
                <a:lnTo>
                  <a:pt x="10511517" y="7994520"/>
                </a:lnTo>
                <a:lnTo>
                  <a:pt x="9354254" y="5999238"/>
                </a:lnTo>
                <a:lnTo>
                  <a:pt x="4561146" y="6085828"/>
                </a:lnTo>
                <a:lnTo>
                  <a:pt x="5272735" y="7312706"/>
                </a:lnTo>
                <a:lnTo>
                  <a:pt x="1610514" y="7312706"/>
                </a:lnTo>
                <a:lnTo>
                  <a:pt x="2298395" y="6126705"/>
                </a:lnTo>
                <a:close/>
              </a:path>
            </a:pathLst>
          </a:custGeom>
          <a:blipFill dpi="0" rotWithShape="0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等腰三角形 8"/>
          <p:cNvSpPr/>
          <p:nvPr/>
        </p:nvSpPr>
        <p:spPr>
          <a:xfrm rot="10800000" flipH="1">
            <a:off x="2011679" y="-1"/>
            <a:ext cx="2030931" cy="1116532"/>
          </a:xfrm>
          <a:prstGeom prst="triangle">
            <a:avLst>
              <a:gd name="adj" fmla="val 0"/>
            </a:avLst>
          </a:prstGeom>
          <a:solidFill>
            <a:srgbClr val="FF9D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等腰三角形 10"/>
          <p:cNvSpPr/>
          <p:nvPr/>
        </p:nvSpPr>
        <p:spPr>
          <a:xfrm rot="8975106">
            <a:off x="10257473" y="3185703"/>
            <a:ext cx="2706420" cy="2333120"/>
          </a:xfrm>
          <a:prstGeom prst="triangle">
            <a:avLst/>
          </a:prstGeom>
          <a:solidFill>
            <a:srgbClr val="F67A3A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等腰三角形 11"/>
          <p:cNvSpPr/>
          <p:nvPr/>
        </p:nvSpPr>
        <p:spPr>
          <a:xfrm rot="16175106">
            <a:off x="7332010" y="4211179"/>
            <a:ext cx="2706420" cy="2333120"/>
          </a:xfrm>
          <a:prstGeom prst="triangle">
            <a:avLst/>
          </a:prstGeom>
          <a:solidFill>
            <a:srgbClr val="F5C638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等腰三角形 12"/>
          <p:cNvSpPr/>
          <p:nvPr/>
        </p:nvSpPr>
        <p:spPr>
          <a:xfrm rot="1775106">
            <a:off x="7906653" y="1164917"/>
            <a:ext cx="2706420" cy="2333120"/>
          </a:xfrm>
          <a:prstGeom prst="triangle">
            <a:avLst/>
          </a:prstGeom>
          <a:solidFill>
            <a:srgbClr val="ED3227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等腰三角形 14"/>
          <p:cNvSpPr/>
          <p:nvPr/>
        </p:nvSpPr>
        <p:spPr>
          <a:xfrm rot="19830578">
            <a:off x="3368151" y="-149940"/>
            <a:ext cx="2313359" cy="1994275"/>
          </a:xfrm>
          <a:prstGeom prst="triangle">
            <a:avLst/>
          </a:prstGeom>
          <a:solidFill>
            <a:srgbClr val="FB405D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763380" y="3292088"/>
            <a:ext cx="5570756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6000" b="1" dirty="0" smtClean="0"/>
              <a:t>创新杯初审答辩</a:t>
            </a:r>
            <a:endParaRPr lang="en-US" altLang="zh-CN" sz="6000" b="1" dirty="0"/>
          </a:p>
        </p:txBody>
      </p:sp>
      <p:cxnSp>
        <p:nvCxnSpPr>
          <p:cNvPr id="21" name="直接连接符 20"/>
          <p:cNvCxnSpPr/>
          <p:nvPr/>
        </p:nvCxnSpPr>
        <p:spPr>
          <a:xfrm>
            <a:off x="297024" y="5588647"/>
            <a:ext cx="7037631" cy="267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275278" y="5850167"/>
            <a:ext cx="65317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latin typeface="+mj-ea"/>
              </a:rPr>
              <a:t>项目成员：</a:t>
            </a:r>
            <a:r>
              <a:rPr lang="en-US" altLang="zh-CN" sz="2000" dirty="0" smtClean="0">
                <a:latin typeface="+mj-ea"/>
              </a:rPr>
              <a:t>16211006</a:t>
            </a:r>
            <a:r>
              <a:rPr lang="zh-CN" altLang="en-US" sz="2000" dirty="0" smtClean="0">
                <a:latin typeface="+mj-ea"/>
              </a:rPr>
              <a:t> 徐家兴  </a:t>
            </a:r>
            <a:r>
              <a:rPr lang="is-IS" altLang="zh-CN" sz="2000" dirty="0" smtClean="0">
                <a:latin typeface="+mj-ea"/>
              </a:rPr>
              <a:t>15241100</a:t>
            </a:r>
            <a:r>
              <a:rPr lang="zh-CN" altLang="en-US" sz="2000" dirty="0" smtClean="0">
                <a:latin typeface="+mj-ea"/>
              </a:rPr>
              <a:t> 张政勋</a:t>
            </a:r>
            <a:endParaRPr lang="en-US" altLang="zh-CN" sz="2000" dirty="0">
              <a:latin typeface="+mj-ea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362889" y="4353010"/>
            <a:ext cx="448715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600" b="1" dirty="0" smtClean="0"/>
              <a:t>基于自然语言处理的“智能问诊”系统</a:t>
            </a:r>
            <a:endParaRPr lang="en-US" altLang="zh-CN" sz="3600" b="1" dirty="0"/>
          </a:p>
        </p:txBody>
      </p:sp>
      <p:sp>
        <p:nvSpPr>
          <p:cNvPr id="4" name="矩形 3"/>
          <p:cNvSpPr/>
          <p:nvPr/>
        </p:nvSpPr>
        <p:spPr>
          <a:xfrm>
            <a:off x="1542518" y="6329608"/>
            <a:ext cx="410400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i-FI" altLang="zh-CN" sz="2000" dirty="0" smtClean="0">
                <a:latin typeface="+mj-ea"/>
              </a:rPr>
              <a:t>16211020</a:t>
            </a:r>
            <a:r>
              <a:rPr lang="zh-CN" altLang="en-US" sz="2000" dirty="0" smtClean="0">
                <a:latin typeface="+mj-ea"/>
              </a:rPr>
              <a:t> 许</a:t>
            </a:r>
            <a:r>
              <a:rPr lang="zh-CN" altLang="en-US" sz="2000" dirty="0">
                <a:latin typeface="+mj-ea"/>
              </a:rPr>
              <a:t>志达  </a:t>
            </a:r>
            <a:r>
              <a:rPr lang="en-US" altLang="zh-CN" sz="2000" dirty="0" smtClean="0">
                <a:latin typeface="+mj-ea"/>
              </a:rPr>
              <a:t>16211076</a:t>
            </a:r>
            <a:r>
              <a:rPr lang="zh-CN" altLang="en-US" sz="2000" dirty="0" smtClean="0">
                <a:latin typeface="+mj-ea"/>
              </a:rPr>
              <a:t>李</a:t>
            </a:r>
            <a:r>
              <a:rPr lang="zh-CN" altLang="en-US" sz="2000" dirty="0">
                <a:latin typeface="+mj-ea"/>
              </a:rPr>
              <a:t>想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68169277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>
            <a:off x="0" y="39303"/>
            <a:ext cx="121920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0" y="602917"/>
            <a:ext cx="121920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231F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等腰三角形 12"/>
          <p:cNvSpPr/>
          <p:nvPr/>
        </p:nvSpPr>
        <p:spPr>
          <a:xfrm rot="16200000">
            <a:off x="-462762" y="3917166"/>
            <a:ext cx="2696141" cy="1770611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6" name="组合 15"/>
          <p:cNvGrpSpPr/>
          <p:nvPr/>
        </p:nvGrpSpPr>
        <p:grpSpPr>
          <a:xfrm>
            <a:off x="4143803" y="3013853"/>
            <a:ext cx="759562" cy="881092"/>
            <a:chOff x="4028433" y="3340100"/>
            <a:chExt cx="810172" cy="939798"/>
          </a:xfrm>
        </p:grpSpPr>
        <p:sp>
          <p:nvSpPr>
            <p:cNvPr id="15" name="等腰三角形 14"/>
            <p:cNvSpPr/>
            <p:nvPr/>
          </p:nvSpPr>
          <p:spPr>
            <a:xfrm rot="16200000">
              <a:off x="3963620" y="3404913"/>
              <a:ext cx="939798" cy="810172"/>
            </a:xfrm>
            <a:prstGeom prst="triangle">
              <a:avLst/>
            </a:prstGeom>
            <a:solidFill>
              <a:srgbClr val="F5C6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等腰三角形 13"/>
            <p:cNvSpPr/>
            <p:nvPr/>
          </p:nvSpPr>
          <p:spPr>
            <a:xfrm rot="16200000">
              <a:off x="4129162" y="3481553"/>
              <a:ext cx="761994" cy="656892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1835372" y="3013853"/>
            <a:ext cx="759562" cy="881092"/>
            <a:chOff x="4028433" y="3340100"/>
            <a:chExt cx="810172" cy="939798"/>
          </a:xfrm>
        </p:grpSpPr>
        <p:sp>
          <p:nvSpPr>
            <p:cNvPr id="18" name="等腰三角形 17"/>
            <p:cNvSpPr/>
            <p:nvPr/>
          </p:nvSpPr>
          <p:spPr>
            <a:xfrm rot="16200000">
              <a:off x="3963620" y="3404913"/>
              <a:ext cx="939798" cy="810172"/>
            </a:xfrm>
            <a:prstGeom prst="triangle">
              <a:avLst/>
            </a:prstGeom>
            <a:solidFill>
              <a:srgbClr val="F5C6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等腰三角形 18"/>
            <p:cNvSpPr/>
            <p:nvPr/>
          </p:nvSpPr>
          <p:spPr>
            <a:xfrm rot="16200000">
              <a:off x="4129162" y="3481553"/>
              <a:ext cx="761994" cy="656892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6880336" y="3013853"/>
            <a:ext cx="759562" cy="881092"/>
            <a:chOff x="4028433" y="3340100"/>
            <a:chExt cx="810172" cy="939798"/>
          </a:xfrm>
        </p:grpSpPr>
        <p:sp>
          <p:nvSpPr>
            <p:cNvPr id="21" name="等腰三角形 20"/>
            <p:cNvSpPr/>
            <p:nvPr/>
          </p:nvSpPr>
          <p:spPr>
            <a:xfrm rot="16200000">
              <a:off x="3963620" y="3404913"/>
              <a:ext cx="939798" cy="810172"/>
            </a:xfrm>
            <a:prstGeom prst="triangle">
              <a:avLst/>
            </a:prstGeom>
            <a:solidFill>
              <a:srgbClr val="F5C6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等腰三角形 21"/>
            <p:cNvSpPr/>
            <p:nvPr/>
          </p:nvSpPr>
          <p:spPr>
            <a:xfrm rot="16200000">
              <a:off x="4129162" y="3481553"/>
              <a:ext cx="761994" cy="656892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9520227" y="3013853"/>
            <a:ext cx="759562" cy="881092"/>
            <a:chOff x="4028433" y="3340100"/>
            <a:chExt cx="810172" cy="939798"/>
          </a:xfrm>
        </p:grpSpPr>
        <p:sp>
          <p:nvSpPr>
            <p:cNvPr id="24" name="等腰三角形 23"/>
            <p:cNvSpPr/>
            <p:nvPr/>
          </p:nvSpPr>
          <p:spPr>
            <a:xfrm rot="16200000">
              <a:off x="3963620" y="3404913"/>
              <a:ext cx="939798" cy="810172"/>
            </a:xfrm>
            <a:prstGeom prst="triangle">
              <a:avLst/>
            </a:prstGeom>
            <a:solidFill>
              <a:srgbClr val="F5C6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等腰三角形 24"/>
            <p:cNvSpPr/>
            <p:nvPr/>
          </p:nvSpPr>
          <p:spPr>
            <a:xfrm rot="16200000">
              <a:off x="4129162" y="3481553"/>
              <a:ext cx="761994" cy="656892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6" name="文本框 25"/>
          <p:cNvSpPr txBox="1"/>
          <p:nvPr/>
        </p:nvSpPr>
        <p:spPr>
          <a:xfrm>
            <a:off x="504934" y="4420937"/>
            <a:ext cx="1210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 smtClean="0"/>
              <a:t>结构</a:t>
            </a:r>
            <a:endParaRPr lang="zh-CN" altLang="en-US" sz="4000" b="1" dirty="0"/>
          </a:p>
        </p:txBody>
      </p:sp>
      <p:sp>
        <p:nvSpPr>
          <p:cNvPr id="27" name="文本框 26"/>
          <p:cNvSpPr txBox="1"/>
          <p:nvPr/>
        </p:nvSpPr>
        <p:spPr>
          <a:xfrm>
            <a:off x="2229451" y="3244122"/>
            <a:ext cx="301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solidFill>
                  <a:schemeClr val="bg1"/>
                </a:solidFill>
              </a:rPr>
              <a:t>1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4601679" y="3244122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</a:rPr>
              <a:t>2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7331969" y="3244122"/>
            <a:ext cx="3481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</a:rPr>
              <a:t>3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9978103" y="3244122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</a:rPr>
              <a:t>4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2185146" y="3955209"/>
            <a:ext cx="26468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</a:rPr>
              <a:t>点击此处添加标题</a:t>
            </a:r>
          </a:p>
        </p:txBody>
      </p:sp>
      <p:sp>
        <p:nvSpPr>
          <p:cNvPr id="32" name="矩形 31"/>
          <p:cNvSpPr/>
          <p:nvPr/>
        </p:nvSpPr>
        <p:spPr>
          <a:xfrm>
            <a:off x="2174031" y="4406193"/>
            <a:ext cx="2657993" cy="9725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100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100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8-14</a:t>
            </a:r>
            <a:r>
              <a:rPr lang="zh-CN" altLang="en-US" sz="1100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号字，</a:t>
            </a:r>
            <a:r>
              <a:rPr lang="en-US" altLang="zh-CN" sz="1100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1.3</a:t>
            </a:r>
            <a:r>
              <a:rPr lang="zh-CN" altLang="en-US" sz="1100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倍字间距。</a:t>
            </a:r>
            <a:endParaRPr lang="zh-CN" altLang="en-US" sz="1100" dirty="0">
              <a:solidFill>
                <a:schemeClr val="bg1"/>
              </a:solidFill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7343084" y="3955209"/>
            <a:ext cx="26468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</a:rPr>
              <a:t>点击此处添加标题</a:t>
            </a:r>
          </a:p>
        </p:txBody>
      </p:sp>
      <p:sp>
        <p:nvSpPr>
          <p:cNvPr id="41" name="矩形 40"/>
          <p:cNvSpPr/>
          <p:nvPr/>
        </p:nvSpPr>
        <p:spPr>
          <a:xfrm>
            <a:off x="7331969" y="4406193"/>
            <a:ext cx="2657993" cy="9725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100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100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8-14</a:t>
            </a:r>
            <a:r>
              <a:rPr lang="zh-CN" altLang="en-US" sz="1100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号字，</a:t>
            </a:r>
            <a:r>
              <a:rPr lang="en-US" altLang="zh-CN" sz="1100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1.3</a:t>
            </a:r>
            <a:r>
              <a:rPr lang="zh-CN" altLang="en-US" sz="1100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倍字间距。</a:t>
            </a:r>
            <a:endParaRPr lang="zh-CN" altLang="en-US" sz="1100" dirty="0">
              <a:solidFill>
                <a:schemeClr val="bg1"/>
              </a:solidFill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4697004" y="1630326"/>
            <a:ext cx="26468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点击此处添加标题</a:t>
            </a:r>
          </a:p>
        </p:txBody>
      </p:sp>
      <p:sp>
        <p:nvSpPr>
          <p:cNvPr id="46" name="矩形 45"/>
          <p:cNvSpPr/>
          <p:nvPr/>
        </p:nvSpPr>
        <p:spPr>
          <a:xfrm>
            <a:off x="4685889" y="2081310"/>
            <a:ext cx="2657993" cy="9725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</a:rPr>
              <a:t>8-14</a:t>
            </a:r>
            <a:r>
              <a:rPr lang="zh-CN" altLang="en-US" sz="1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</a:rPr>
              <a:t>号字，</a:t>
            </a:r>
            <a:r>
              <a:rPr lang="en-US" altLang="zh-CN" sz="1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</a:rPr>
              <a:t>1.3</a:t>
            </a:r>
            <a:r>
              <a:rPr lang="zh-CN" altLang="en-US" sz="1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</a:rPr>
              <a:t>倍字间距。</a:t>
            </a:r>
            <a:endParaRPr lang="zh-CN" altLang="en-US" sz="11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9549444" y="1630326"/>
            <a:ext cx="26468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点击此处添加标题</a:t>
            </a:r>
          </a:p>
        </p:txBody>
      </p:sp>
      <p:sp>
        <p:nvSpPr>
          <p:cNvPr id="48" name="矩形 47"/>
          <p:cNvSpPr/>
          <p:nvPr/>
        </p:nvSpPr>
        <p:spPr>
          <a:xfrm>
            <a:off x="9538329" y="2081310"/>
            <a:ext cx="2657993" cy="9725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</a:rPr>
              <a:t>8-14</a:t>
            </a:r>
            <a:r>
              <a:rPr lang="zh-CN" altLang="en-US" sz="1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</a:rPr>
              <a:t>号字，</a:t>
            </a:r>
            <a:r>
              <a:rPr lang="en-US" altLang="zh-CN" sz="1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</a:rPr>
              <a:t>1.3</a:t>
            </a:r>
            <a:r>
              <a:rPr lang="zh-CN" altLang="en-US" sz="1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</a:rPr>
              <a:t>倍字间距。</a:t>
            </a:r>
            <a:endParaRPr lang="zh-CN" altLang="en-US" sz="11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0" y="6362700"/>
            <a:ext cx="12192000" cy="495300"/>
          </a:xfrm>
          <a:prstGeom prst="rect">
            <a:avLst/>
          </a:prstGeom>
          <a:solidFill>
            <a:srgbClr val="3836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直角三角形 49"/>
          <p:cNvSpPr/>
          <p:nvPr/>
        </p:nvSpPr>
        <p:spPr>
          <a:xfrm rot="16200000">
            <a:off x="9520624" y="4185958"/>
            <a:ext cx="2022035" cy="3320716"/>
          </a:xfrm>
          <a:prstGeom prst="rtTriangle">
            <a:avLst/>
          </a:prstGeom>
          <a:solidFill>
            <a:srgbClr val="3836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9" name="组合 6"/>
          <p:cNvGrpSpPr/>
          <p:nvPr/>
        </p:nvGrpSpPr>
        <p:grpSpPr>
          <a:xfrm>
            <a:off x="0" y="89926"/>
            <a:ext cx="6282268" cy="470836"/>
            <a:chOff x="0" y="182880"/>
            <a:chExt cx="6207760" cy="327259"/>
          </a:xfrm>
        </p:grpSpPr>
        <p:sp>
          <p:nvSpPr>
            <p:cNvPr id="42" name="矩形 41"/>
            <p:cNvSpPr/>
            <p:nvPr/>
          </p:nvSpPr>
          <p:spPr>
            <a:xfrm>
              <a:off x="0" y="182880"/>
              <a:ext cx="6015789" cy="32725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等腰三角形 5"/>
            <p:cNvSpPr/>
            <p:nvPr/>
          </p:nvSpPr>
          <p:spPr>
            <a:xfrm rot="10800000" flipH="1">
              <a:off x="6015789" y="182880"/>
              <a:ext cx="191971" cy="327259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4" name="矩形 43"/>
          <p:cNvSpPr/>
          <p:nvPr/>
        </p:nvSpPr>
        <p:spPr>
          <a:xfrm>
            <a:off x="412717" y="136444"/>
            <a:ext cx="36145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第二部分 </a:t>
            </a:r>
            <a:r>
              <a:rPr lang="en-US" altLang="zh-CN" dirty="0">
                <a:solidFill>
                  <a:schemeClr val="bg1"/>
                </a:solidFill>
              </a:rPr>
              <a:t>|</a:t>
            </a:r>
            <a:r>
              <a:rPr lang="zh-CN" altLang="en-US" dirty="0">
                <a:solidFill>
                  <a:schemeClr val="bg1"/>
                </a:solidFill>
              </a:rPr>
              <a:t> 技术解决</a:t>
            </a:r>
            <a:r>
              <a:rPr lang="zh-CN" altLang="en-US" dirty="0" smtClean="0">
                <a:solidFill>
                  <a:schemeClr val="bg1"/>
                </a:solidFill>
              </a:rPr>
              <a:t>方案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51" name="等腰三角形 10"/>
          <p:cNvSpPr/>
          <p:nvPr/>
        </p:nvSpPr>
        <p:spPr>
          <a:xfrm rot="5400000">
            <a:off x="90952" y="206040"/>
            <a:ext cx="305471" cy="263337"/>
          </a:xfrm>
          <a:prstGeom prst="triangle">
            <a:avLst/>
          </a:prstGeom>
          <a:solidFill>
            <a:srgbClr val="FF9D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2" name="日期占位符 3"/>
          <p:cNvSpPr txBox="1">
            <a:spLocks/>
          </p:cNvSpPr>
          <p:nvPr/>
        </p:nvSpPr>
        <p:spPr bwMode="auto">
          <a:xfrm>
            <a:off x="9919356" y="6173055"/>
            <a:ext cx="2106882" cy="323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1pPr>
            <a:lvl2pPr marL="742950" indent="-28575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2pPr>
            <a:lvl3pPr marL="11430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3pPr>
            <a:lvl4pPr marL="16002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4pPr>
            <a:lvl5pPr marL="20574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dirty="0" smtClean="0">
                <a:solidFill>
                  <a:schemeClr val="bg1"/>
                </a:solidFill>
                <a:ea typeface="宋体" charset="-122"/>
              </a:rPr>
              <a:t>2017/12/17</a:t>
            </a:r>
            <a:endParaRPr lang="en-US" altLang="zh-CN" dirty="0">
              <a:solidFill>
                <a:schemeClr val="bg1"/>
              </a:solidFill>
              <a:ea typeface="宋体" charset="-122"/>
            </a:endParaRPr>
          </a:p>
        </p:txBody>
      </p:sp>
      <p:sp>
        <p:nvSpPr>
          <p:cNvPr id="53" name="页脚占位符 4"/>
          <p:cNvSpPr txBox="1">
            <a:spLocks/>
          </p:cNvSpPr>
          <p:nvPr/>
        </p:nvSpPr>
        <p:spPr bwMode="auto">
          <a:xfrm>
            <a:off x="357700" y="6213926"/>
            <a:ext cx="6403232" cy="316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1pPr>
            <a:lvl2pPr marL="742950" indent="-28575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2pPr>
            <a:lvl3pPr marL="11430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3pPr>
            <a:lvl4pPr marL="16002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4pPr>
            <a:lvl5pPr marL="20574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smtClean="0">
                <a:solidFill>
                  <a:schemeClr val="bg1"/>
                </a:solidFill>
              </a:rPr>
              <a:t>北京航空航天大学 软件学院 创新杯</a:t>
            </a:r>
            <a:endParaRPr lang="zh-CN" altLang="en-US" dirty="0">
              <a:solidFill>
                <a:schemeClr val="bg1"/>
              </a:solidFill>
              <a:ea typeface="宋体" charset="-122"/>
            </a:endParaRPr>
          </a:p>
        </p:txBody>
      </p:sp>
      <p:sp>
        <p:nvSpPr>
          <p:cNvPr id="54" name="日期占位符 3"/>
          <p:cNvSpPr txBox="1">
            <a:spLocks/>
          </p:cNvSpPr>
          <p:nvPr/>
        </p:nvSpPr>
        <p:spPr bwMode="auto">
          <a:xfrm>
            <a:off x="10758789" y="157645"/>
            <a:ext cx="1257335" cy="348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1pPr>
            <a:lvl2pPr marL="742950" indent="-28575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2pPr>
            <a:lvl3pPr marL="11430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3pPr>
            <a:lvl4pPr marL="16002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4pPr>
            <a:lvl5pPr marL="20574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smtClean="0">
                <a:solidFill>
                  <a:schemeClr val="tx1"/>
                </a:solidFill>
                <a:ea typeface="宋体" charset="-122"/>
              </a:rPr>
              <a:t>智能问诊</a:t>
            </a:r>
            <a:endParaRPr lang="en-US" altLang="zh-CN" dirty="0">
              <a:solidFill>
                <a:schemeClr val="tx1"/>
              </a:solidFill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98168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>
            <a:off x="0" y="39303"/>
            <a:ext cx="121920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0" y="602917"/>
            <a:ext cx="121920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等腰三角形 9"/>
          <p:cNvSpPr/>
          <p:nvPr/>
        </p:nvSpPr>
        <p:spPr>
          <a:xfrm rot="16200000">
            <a:off x="8980869" y="2422122"/>
            <a:ext cx="4504116" cy="2496206"/>
          </a:xfrm>
          <a:prstGeom prst="triangl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等腰三角形 11"/>
          <p:cNvSpPr/>
          <p:nvPr/>
        </p:nvSpPr>
        <p:spPr>
          <a:xfrm rot="16200000">
            <a:off x="6484663" y="2409422"/>
            <a:ext cx="4504116" cy="2496206"/>
          </a:xfrm>
          <a:prstGeom prst="triangle">
            <a:avLst/>
          </a:prstGeom>
          <a:noFill/>
          <a:ln>
            <a:solidFill>
              <a:srgbClr val="FF9D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等腰三角形 12"/>
          <p:cNvSpPr/>
          <p:nvPr/>
        </p:nvSpPr>
        <p:spPr>
          <a:xfrm rot="16200000">
            <a:off x="3988457" y="2409422"/>
            <a:ext cx="4504116" cy="2496206"/>
          </a:xfrm>
          <a:prstGeom prst="triangle">
            <a:avLst/>
          </a:prstGeom>
          <a:noFill/>
          <a:ln>
            <a:solidFill>
              <a:srgbClr val="F5C6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等腰三角形 13"/>
          <p:cNvSpPr/>
          <p:nvPr/>
        </p:nvSpPr>
        <p:spPr>
          <a:xfrm rot="16200000">
            <a:off x="-1003955" y="2409422"/>
            <a:ext cx="4504116" cy="2496206"/>
          </a:xfrm>
          <a:prstGeom prst="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Group 11"/>
          <p:cNvGrpSpPr>
            <a:grpSpLocks noChangeAspect="1"/>
          </p:cNvGrpSpPr>
          <p:nvPr/>
        </p:nvGrpSpPr>
        <p:grpSpPr bwMode="auto">
          <a:xfrm>
            <a:off x="6087993" y="3314109"/>
            <a:ext cx="907982" cy="644666"/>
            <a:chOff x="1407" y="1098"/>
            <a:chExt cx="800" cy="568"/>
          </a:xfrm>
          <a:solidFill>
            <a:srgbClr val="F5C638"/>
          </a:solidFill>
        </p:grpSpPr>
        <p:sp>
          <p:nvSpPr>
            <p:cNvPr id="17" name="Freeform 12"/>
            <p:cNvSpPr>
              <a:spLocks noEditPoints="1"/>
            </p:cNvSpPr>
            <p:nvPr/>
          </p:nvSpPr>
          <p:spPr bwMode="auto">
            <a:xfrm>
              <a:off x="1494" y="1098"/>
              <a:ext cx="626" cy="423"/>
            </a:xfrm>
            <a:custGeom>
              <a:avLst/>
              <a:gdLst>
                <a:gd name="T0" fmla="*/ 621 w 628"/>
                <a:gd name="T1" fmla="*/ 7 h 423"/>
                <a:gd name="T2" fmla="*/ 605 w 628"/>
                <a:gd name="T3" fmla="*/ 0 h 423"/>
                <a:gd name="T4" fmla="*/ 23 w 628"/>
                <a:gd name="T5" fmla="*/ 0 h 423"/>
                <a:gd name="T6" fmla="*/ 7 w 628"/>
                <a:gd name="T7" fmla="*/ 7 h 423"/>
                <a:gd name="T8" fmla="*/ 0 w 628"/>
                <a:gd name="T9" fmla="*/ 23 h 423"/>
                <a:gd name="T10" fmla="*/ 0 w 628"/>
                <a:gd name="T11" fmla="*/ 423 h 423"/>
                <a:gd name="T12" fmla="*/ 628 w 628"/>
                <a:gd name="T13" fmla="*/ 423 h 423"/>
                <a:gd name="T14" fmla="*/ 628 w 628"/>
                <a:gd name="T15" fmla="*/ 23 h 423"/>
                <a:gd name="T16" fmla="*/ 621 w 628"/>
                <a:gd name="T17" fmla="*/ 7 h 423"/>
                <a:gd name="T18" fmla="*/ 314 w 628"/>
                <a:gd name="T19" fmla="*/ 13 h 423"/>
                <a:gd name="T20" fmla="*/ 321 w 628"/>
                <a:gd name="T21" fmla="*/ 20 h 423"/>
                <a:gd name="T22" fmla="*/ 314 w 628"/>
                <a:gd name="T23" fmla="*/ 27 h 423"/>
                <a:gd name="T24" fmla="*/ 307 w 628"/>
                <a:gd name="T25" fmla="*/ 20 h 423"/>
                <a:gd name="T26" fmla="*/ 314 w 628"/>
                <a:gd name="T27" fmla="*/ 13 h 423"/>
                <a:gd name="T28" fmla="*/ 587 w 628"/>
                <a:gd name="T29" fmla="*/ 382 h 423"/>
                <a:gd name="T30" fmla="*/ 41 w 628"/>
                <a:gd name="T31" fmla="*/ 382 h 423"/>
                <a:gd name="T32" fmla="*/ 41 w 628"/>
                <a:gd name="T33" fmla="*/ 41 h 423"/>
                <a:gd name="T34" fmla="*/ 587 w 628"/>
                <a:gd name="T35" fmla="*/ 41 h 423"/>
                <a:gd name="T36" fmla="*/ 587 w 628"/>
                <a:gd name="T37" fmla="*/ 382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28" h="423">
                  <a:moveTo>
                    <a:pt x="621" y="7"/>
                  </a:moveTo>
                  <a:cubicBezTo>
                    <a:pt x="617" y="2"/>
                    <a:pt x="611" y="0"/>
                    <a:pt x="605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17" y="0"/>
                    <a:pt x="11" y="2"/>
                    <a:pt x="7" y="7"/>
                  </a:cubicBezTo>
                  <a:cubicBezTo>
                    <a:pt x="2" y="11"/>
                    <a:pt x="0" y="17"/>
                    <a:pt x="0" y="23"/>
                  </a:cubicBezTo>
                  <a:cubicBezTo>
                    <a:pt x="0" y="423"/>
                    <a:pt x="0" y="423"/>
                    <a:pt x="0" y="423"/>
                  </a:cubicBezTo>
                  <a:cubicBezTo>
                    <a:pt x="628" y="423"/>
                    <a:pt x="628" y="423"/>
                    <a:pt x="628" y="423"/>
                  </a:cubicBezTo>
                  <a:cubicBezTo>
                    <a:pt x="628" y="23"/>
                    <a:pt x="628" y="23"/>
                    <a:pt x="628" y="23"/>
                  </a:cubicBezTo>
                  <a:cubicBezTo>
                    <a:pt x="628" y="17"/>
                    <a:pt x="626" y="11"/>
                    <a:pt x="621" y="7"/>
                  </a:cubicBezTo>
                  <a:close/>
                  <a:moveTo>
                    <a:pt x="314" y="13"/>
                  </a:moveTo>
                  <a:cubicBezTo>
                    <a:pt x="318" y="13"/>
                    <a:pt x="321" y="16"/>
                    <a:pt x="321" y="20"/>
                  </a:cubicBezTo>
                  <a:cubicBezTo>
                    <a:pt x="321" y="24"/>
                    <a:pt x="318" y="27"/>
                    <a:pt x="314" y="27"/>
                  </a:cubicBezTo>
                  <a:cubicBezTo>
                    <a:pt x="310" y="27"/>
                    <a:pt x="307" y="24"/>
                    <a:pt x="307" y="20"/>
                  </a:cubicBezTo>
                  <a:cubicBezTo>
                    <a:pt x="307" y="16"/>
                    <a:pt x="310" y="13"/>
                    <a:pt x="314" y="13"/>
                  </a:cubicBezTo>
                  <a:close/>
                  <a:moveTo>
                    <a:pt x="587" y="382"/>
                  </a:moveTo>
                  <a:cubicBezTo>
                    <a:pt x="41" y="382"/>
                    <a:pt x="41" y="382"/>
                    <a:pt x="41" y="382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587" y="41"/>
                    <a:pt x="587" y="41"/>
                    <a:pt x="587" y="41"/>
                  </a:cubicBezTo>
                  <a:lnTo>
                    <a:pt x="587" y="3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8" name="Freeform 13"/>
            <p:cNvSpPr>
              <a:spLocks noEditPoints="1"/>
            </p:cNvSpPr>
            <p:nvPr/>
          </p:nvSpPr>
          <p:spPr bwMode="auto">
            <a:xfrm>
              <a:off x="1407" y="1538"/>
              <a:ext cx="800" cy="97"/>
            </a:xfrm>
            <a:custGeom>
              <a:avLst/>
              <a:gdLst>
                <a:gd name="T0" fmla="*/ 87 w 802"/>
                <a:gd name="T1" fmla="*/ 0 h 97"/>
                <a:gd name="T2" fmla="*/ 4 w 802"/>
                <a:gd name="T3" fmla="*/ 83 h 97"/>
                <a:gd name="T4" fmla="*/ 2 w 802"/>
                <a:gd name="T5" fmla="*/ 92 h 97"/>
                <a:gd name="T6" fmla="*/ 10 w 802"/>
                <a:gd name="T7" fmla="*/ 97 h 97"/>
                <a:gd name="T8" fmla="*/ 792 w 802"/>
                <a:gd name="T9" fmla="*/ 97 h 97"/>
                <a:gd name="T10" fmla="*/ 800 w 802"/>
                <a:gd name="T11" fmla="*/ 92 h 97"/>
                <a:gd name="T12" fmla="*/ 798 w 802"/>
                <a:gd name="T13" fmla="*/ 83 h 97"/>
                <a:gd name="T14" fmla="*/ 715 w 802"/>
                <a:gd name="T15" fmla="*/ 0 h 97"/>
                <a:gd name="T16" fmla="*/ 87 w 802"/>
                <a:gd name="T17" fmla="*/ 0 h 97"/>
                <a:gd name="T18" fmla="*/ 711 w 802"/>
                <a:gd name="T19" fmla="*/ 47 h 97"/>
                <a:gd name="T20" fmla="*/ 712 w 802"/>
                <a:gd name="T21" fmla="*/ 54 h 97"/>
                <a:gd name="T22" fmla="*/ 706 w 802"/>
                <a:gd name="T23" fmla="*/ 58 h 97"/>
                <a:gd name="T24" fmla="*/ 484 w 802"/>
                <a:gd name="T25" fmla="*/ 58 h 97"/>
                <a:gd name="T26" fmla="*/ 485 w 802"/>
                <a:gd name="T27" fmla="*/ 64 h 97"/>
                <a:gd name="T28" fmla="*/ 484 w 802"/>
                <a:gd name="T29" fmla="*/ 67 h 97"/>
                <a:gd name="T30" fmla="*/ 481 w 802"/>
                <a:gd name="T31" fmla="*/ 69 h 97"/>
                <a:gd name="T32" fmla="*/ 321 w 802"/>
                <a:gd name="T33" fmla="*/ 69 h 97"/>
                <a:gd name="T34" fmla="*/ 318 w 802"/>
                <a:gd name="T35" fmla="*/ 67 h 97"/>
                <a:gd name="T36" fmla="*/ 317 w 802"/>
                <a:gd name="T37" fmla="*/ 64 h 97"/>
                <a:gd name="T38" fmla="*/ 318 w 802"/>
                <a:gd name="T39" fmla="*/ 58 h 97"/>
                <a:gd name="T40" fmla="*/ 96 w 802"/>
                <a:gd name="T41" fmla="*/ 58 h 97"/>
                <a:gd name="T42" fmla="*/ 90 w 802"/>
                <a:gd name="T43" fmla="*/ 54 h 97"/>
                <a:gd name="T44" fmla="*/ 91 w 802"/>
                <a:gd name="T45" fmla="*/ 47 h 97"/>
                <a:gd name="T46" fmla="*/ 113 w 802"/>
                <a:gd name="T47" fmla="*/ 20 h 97"/>
                <a:gd name="T48" fmla="*/ 689 w 802"/>
                <a:gd name="T49" fmla="*/ 20 h 97"/>
                <a:gd name="T50" fmla="*/ 711 w 802"/>
                <a:gd name="T51" fmla="*/ 4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802" h="97">
                  <a:moveTo>
                    <a:pt x="87" y="0"/>
                  </a:moveTo>
                  <a:cubicBezTo>
                    <a:pt x="4" y="83"/>
                    <a:pt x="4" y="83"/>
                    <a:pt x="4" y="83"/>
                  </a:cubicBezTo>
                  <a:cubicBezTo>
                    <a:pt x="1" y="85"/>
                    <a:pt x="0" y="89"/>
                    <a:pt x="2" y="92"/>
                  </a:cubicBezTo>
                  <a:cubicBezTo>
                    <a:pt x="3" y="95"/>
                    <a:pt x="6" y="97"/>
                    <a:pt x="10" y="97"/>
                  </a:cubicBezTo>
                  <a:cubicBezTo>
                    <a:pt x="792" y="97"/>
                    <a:pt x="792" y="97"/>
                    <a:pt x="792" y="97"/>
                  </a:cubicBezTo>
                  <a:cubicBezTo>
                    <a:pt x="796" y="97"/>
                    <a:pt x="799" y="95"/>
                    <a:pt x="800" y="92"/>
                  </a:cubicBezTo>
                  <a:cubicBezTo>
                    <a:pt x="802" y="89"/>
                    <a:pt x="801" y="85"/>
                    <a:pt x="798" y="83"/>
                  </a:cubicBezTo>
                  <a:cubicBezTo>
                    <a:pt x="715" y="0"/>
                    <a:pt x="715" y="0"/>
                    <a:pt x="715" y="0"/>
                  </a:cubicBezTo>
                  <a:lnTo>
                    <a:pt x="87" y="0"/>
                  </a:lnTo>
                  <a:close/>
                  <a:moveTo>
                    <a:pt x="711" y="47"/>
                  </a:moveTo>
                  <a:cubicBezTo>
                    <a:pt x="713" y="49"/>
                    <a:pt x="713" y="51"/>
                    <a:pt x="712" y="54"/>
                  </a:cubicBezTo>
                  <a:cubicBezTo>
                    <a:pt x="711" y="56"/>
                    <a:pt x="709" y="58"/>
                    <a:pt x="706" y="58"/>
                  </a:cubicBezTo>
                  <a:cubicBezTo>
                    <a:pt x="484" y="58"/>
                    <a:pt x="484" y="58"/>
                    <a:pt x="484" y="58"/>
                  </a:cubicBezTo>
                  <a:cubicBezTo>
                    <a:pt x="485" y="64"/>
                    <a:pt x="485" y="64"/>
                    <a:pt x="485" y="64"/>
                  </a:cubicBezTo>
                  <a:cubicBezTo>
                    <a:pt x="485" y="65"/>
                    <a:pt x="485" y="66"/>
                    <a:pt x="484" y="67"/>
                  </a:cubicBezTo>
                  <a:cubicBezTo>
                    <a:pt x="483" y="68"/>
                    <a:pt x="482" y="69"/>
                    <a:pt x="481" y="69"/>
                  </a:cubicBezTo>
                  <a:cubicBezTo>
                    <a:pt x="321" y="69"/>
                    <a:pt x="321" y="69"/>
                    <a:pt x="321" y="69"/>
                  </a:cubicBezTo>
                  <a:cubicBezTo>
                    <a:pt x="320" y="69"/>
                    <a:pt x="319" y="68"/>
                    <a:pt x="318" y="67"/>
                  </a:cubicBezTo>
                  <a:cubicBezTo>
                    <a:pt x="317" y="66"/>
                    <a:pt x="317" y="65"/>
                    <a:pt x="317" y="64"/>
                  </a:cubicBezTo>
                  <a:cubicBezTo>
                    <a:pt x="318" y="58"/>
                    <a:pt x="318" y="58"/>
                    <a:pt x="318" y="58"/>
                  </a:cubicBezTo>
                  <a:cubicBezTo>
                    <a:pt x="96" y="58"/>
                    <a:pt x="96" y="58"/>
                    <a:pt x="96" y="58"/>
                  </a:cubicBezTo>
                  <a:cubicBezTo>
                    <a:pt x="93" y="58"/>
                    <a:pt x="91" y="56"/>
                    <a:pt x="90" y="54"/>
                  </a:cubicBezTo>
                  <a:cubicBezTo>
                    <a:pt x="89" y="51"/>
                    <a:pt x="89" y="49"/>
                    <a:pt x="91" y="47"/>
                  </a:cubicBezTo>
                  <a:cubicBezTo>
                    <a:pt x="113" y="20"/>
                    <a:pt x="113" y="20"/>
                    <a:pt x="113" y="20"/>
                  </a:cubicBezTo>
                  <a:cubicBezTo>
                    <a:pt x="689" y="20"/>
                    <a:pt x="689" y="20"/>
                    <a:pt x="689" y="20"/>
                  </a:cubicBezTo>
                  <a:lnTo>
                    <a:pt x="711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9" name="Freeform 14"/>
            <p:cNvSpPr>
              <a:spLocks noEditPoints="1"/>
            </p:cNvSpPr>
            <p:nvPr/>
          </p:nvSpPr>
          <p:spPr bwMode="auto">
            <a:xfrm>
              <a:off x="1408" y="1637"/>
              <a:ext cx="798" cy="29"/>
            </a:xfrm>
            <a:custGeom>
              <a:avLst/>
              <a:gdLst>
                <a:gd name="T0" fmla="*/ 791 w 800"/>
                <a:gd name="T1" fmla="*/ 3 h 29"/>
                <a:gd name="T2" fmla="*/ 469 w 800"/>
                <a:gd name="T3" fmla="*/ 3 h 29"/>
                <a:gd name="T4" fmla="*/ 468 w 800"/>
                <a:gd name="T5" fmla="*/ 6 h 29"/>
                <a:gd name="T6" fmla="*/ 461 w 800"/>
                <a:gd name="T7" fmla="*/ 9 h 29"/>
                <a:gd name="T8" fmla="*/ 339 w 800"/>
                <a:gd name="T9" fmla="*/ 9 h 29"/>
                <a:gd name="T10" fmla="*/ 332 w 800"/>
                <a:gd name="T11" fmla="*/ 6 h 29"/>
                <a:gd name="T12" fmla="*/ 331 w 800"/>
                <a:gd name="T13" fmla="*/ 3 h 29"/>
                <a:gd name="T14" fmla="*/ 9 w 800"/>
                <a:gd name="T15" fmla="*/ 3 h 29"/>
                <a:gd name="T16" fmla="*/ 0 w 800"/>
                <a:gd name="T17" fmla="*/ 0 h 29"/>
                <a:gd name="T18" fmla="*/ 0 w 800"/>
                <a:gd name="T19" fmla="*/ 9 h 29"/>
                <a:gd name="T20" fmla="*/ 6 w 800"/>
                <a:gd name="T21" fmla="*/ 23 h 29"/>
                <a:gd name="T22" fmla="*/ 21 w 800"/>
                <a:gd name="T23" fmla="*/ 29 h 29"/>
                <a:gd name="T24" fmla="*/ 779 w 800"/>
                <a:gd name="T25" fmla="*/ 29 h 29"/>
                <a:gd name="T26" fmla="*/ 794 w 800"/>
                <a:gd name="T27" fmla="*/ 23 h 29"/>
                <a:gd name="T28" fmla="*/ 800 w 800"/>
                <a:gd name="T29" fmla="*/ 9 h 29"/>
                <a:gd name="T30" fmla="*/ 800 w 800"/>
                <a:gd name="T31" fmla="*/ 0 h 29"/>
                <a:gd name="T32" fmla="*/ 791 w 800"/>
                <a:gd name="T33" fmla="*/ 3 h 29"/>
                <a:gd name="T34" fmla="*/ 72 w 800"/>
                <a:gd name="T35" fmla="*/ 21 h 29"/>
                <a:gd name="T36" fmla="*/ 68 w 800"/>
                <a:gd name="T37" fmla="*/ 16 h 29"/>
                <a:gd name="T38" fmla="*/ 72 w 800"/>
                <a:gd name="T39" fmla="*/ 12 h 29"/>
                <a:gd name="T40" fmla="*/ 77 w 800"/>
                <a:gd name="T41" fmla="*/ 16 h 29"/>
                <a:gd name="T42" fmla="*/ 72 w 800"/>
                <a:gd name="T43" fmla="*/ 21 h 29"/>
                <a:gd name="T44" fmla="*/ 94 w 800"/>
                <a:gd name="T45" fmla="*/ 21 h 29"/>
                <a:gd name="T46" fmla="*/ 89 w 800"/>
                <a:gd name="T47" fmla="*/ 16 h 29"/>
                <a:gd name="T48" fmla="*/ 94 w 800"/>
                <a:gd name="T49" fmla="*/ 12 h 29"/>
                <a:gd name="T50" fmla="*/ 98 w 800"/>
                <a:gd name="T51" fmla="*/ 16 h 29"/>
                <a:gd name="T52" fmla="*/ 94 w 800"/>
                <a:gd name="T53" fmla="*/ 21 h 29"/>
                <a:gd name="T54" fmla="*/ 115 w 800"/>
                <a:gd name="T55" fmla="*/ 21 h 29"/>
                <a:gd name="T56" fmla="*/ 111 w 800"/>
                <a:gd name="T57" fmla="*/ 16 h 29"/>
                <a:gd name="T58" fmla="*/ 115 w 800"/>
                <a:gd name="T59" fmla="*/ 12 h 29"/>
                <a:gd name="T60" fmla="*/ 120 w 800"/>
                <a:gd name="T61" fmla="*/ 16 h 29"/>
                <a:gd name="T62" fmla="*/ 115 w 800"/>
                <a:gd name="T63" fmla="*/ 2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800" h="29">
                  <a:moveTo>
                    <a:pt x="791" y="3"/>
                  </a:moveTo>
                  <a:cubicBezTo>
                    <a:pt x="469" y="3"/>
                    <a:pt x="469" y="3"/>
                    <a:pt x="469" y="3"/>
                  </a:cubicBezTo>
                  <a:cubicBezTo>
                    <a:pt x="469" y="4"/>
                    <a:pt x="468" y="5"/>
                    <a:pt x="468" y="6"/>
                  </a:cubicBezTo>
                  <a:cubicBezTo>
                    <a:pt x="466" y="8"/>
                    <a:pt x="463" y="9"/>
                    <a:pt x="461" y="9"/>
                  </a:cubicBezTo>
                  <a:cubicBezTo>
                    <a:pt x="339" y="9"/>
                    <a:pt x="339" y="9"/>
                    <a:pt x="339" y="9"/>
                  </a:cubicBezTo>
                  <a:cubicBezTo>
                    <a:pt x="337" y="9"/>
                    <a:pt x="334" y="8"/>
                    <a:pt x="332" y="6"/>
                  </a:cubicBezTo>
                  <a:cubicBezTo>
                    <a:pt x="332" y="5"/>
                    <a:pt x="331" y="4"/>
                    <a:pt x="331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5" y="3"/>
                    <a:pt x="2" y="2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14"/>
                    <a:pt x="2" y="19"/>
                    <a:pt x="6" y="23"/>
                  </a:cubicBezTo>
                  <a:cubicBezTo>
                    <a:pt x="10" y="27"/>
                    <a:pt x="15" y="29"/>
                    <a:pt x="21" y="29"/>
                  </a:cubicBezTo>
                  <a:cubicBezTo>
                    <a:pt x="779" y="29"/>
                    <a:pt x="779" y="29"/>
                    <a:pt x="779" y="29"/>
                  </a:cubicBezTo>
                  <a:cubicBezTo>
                    <a:pt x="785" y="29"/>
                    <a:pt x="790" y="27"/>
                    <a:pt x="794" y="23"/>
                  </a:cubicBezTo>
                  <a:cubicBezTo>
                    <a:pt x="798" y="19"/>
                    <a:pt x="800" y="14"/>
                    <a:pt x="800" y="9"/>
                  </a:cubicBezTo>
                  <a:cubicBezTo>
                    <a:pt x="800" y="0"/>
                    <a:pt x="800" y="0"/>
                    <a:pt x="800" y="0"/>
                  </a:cubicBezTo>
                  <a:cubicBezTo>
                    <a:pt x="798" y="2"/>
                    <a:pt x="795" y="3"/>
                    <a:pt x="791" y="3"/>
                  </a:cubicBezTo>
                  <a:close/>
                  <a:moveTo>
                    <a:pt x="72" y="21"/>
                  </a:moveTo>
                  <a:cubicBezTo>
                    <a:pt x="70" y="21"/>
                    <a:pt x="68" y="19"/>
                    <a:pt x="68" y="16"/>
                  </a:cubicBezTo>
                  <a:cubicBezTo>
                    <a:pt x="68" y="14"/>
                    <a:pt x="70" y="12"/>
                    <a:pt x="72" y="12"/>
                  </a:cubicBezTo>
                  <a:cubicBezTo>
                    <a:pt x="75" y="12"/>
                    <a:pt x="77" y="14"/>
                    <a:pt x="77" y="16"/>
                  </a:cubicBezTo>
                  <a:cubicBezTo>
                    <a:pt x="77" y="19"/>
                    <a:pt x="75" y="21"/>
                    <a:pt x="72" y="21"/>
                  </a:cubicBezTo>
                  <a:close/>
                  <a:moveTo>
                    <a:pt x="94" y="21"/>
                  </a:moveTo>
                  <a:cubicBezTo>
                    <a:pt x="91" y="21"/>
                    <a:pt x="89" y="19"/>
                    <a:pt x="89" y="16"/>
                  </a:cubicBezTo>
                  <a:cubicBezTo>
                    <a:pt x="89" y="14"/>
                    <a:pt x="91" y="12"/>
                    <a:pt x="94" y="12"/>
                  </a:cubicBezTo>
                  <a:cubicBezTo>
                    <a:pt x="96" y="12"/>
                    <a:pt x="98" y="14"/>
                    <a:pt x="98" y="16"/>
                  </a:cubicBezTo>
                  <a:cubicBezTo>
                    <a:pt x="98" y="19"/>
                    <a:pt x="96" y="21"/>
                    <a:pt x="94" y="21"/>
                  </a:cubicBezTo>
                  <a:close/>
                  <a:moveTo>
                    <a:pt x="115" y="21"/>
                  </a:moveTo>
                  <a:cubicBezTo>
                    <a:pt x="113" y="21"/>
                    <a:pt x="111" y="19"/>
                    <a:pt x="111" y="16"/>
                  </a:cubicBezTo>
                  <a:cubicBezTo>
                    <a:pt x="111" y="14"/>
                    <a:pt x="113" y="12"/>
                    <a:pt x="115" y="12"/>
                  </a:cubicBezTo>
                  <a:cubicBezTo>
                    <a:pt x="118" y="12"/>
                    <a:pt x="120" y="14"/>
                    <a:pt x="120" y="16"/>
                  </a:cubicBezTo>
                  <a:cubicBezTo>
                    <a:pt x="120" y="19"/>
                    <a:pt x="118" y="21"/>
                    <a:pt x="115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0" name="Freeform 15"/>
            <p:cNvSpPr>
              <a:spLocks/>
            </p:cNvSpPr>
            <p:nvPr/>
          </p:nvSpPr>
          <p:spPr bwMode="auto">
            <a:xfrm>
              <a:off x="1624" y="1386"/>
              <a:ext cx="48" cy="56"/>
            </a:xfrm>
            <a:custGeom>
              <a:avLst/>
              <a:gdLst>
                <a:gd name="T0" fmla="*/ 48 w 48"/>
                <a:gd name="T1" fmla="*/ 56 h 56"/>
                <a:gd name="T2" fmla="*/ 0 w 48"/>
                <a:gd name="T3" fmla="*/ 56 h 56"/>
                <a:gd name="T4" fmla="*/ 0 w 48"/>
                <a:gd name="T5" fmla="*/ 5 h 56"/>
                <a:gd name="T6" fmla="*/ 2 w 48"/>
                <a:gd name="T7" fmla="*/ 2 h 56"/>
                <a:gd name="T8" fmla="*/ 5 w 48"/>
                <a:gd name="T9" fmla="*/ 0 h 56"/>
                <a:gd name="T10" fmla="*/ 43 w 48"/>
                <a:gd name="T11" fmla="*/ 0 h 56"/>
                <a:gd name="T12" fmla="*/ 47 w 48"/>
                <a:gd name="T13" fmla="*/ 2 h 56"/>
                <a:gd name="T14" fmla="*/ 48 w 48"/>
                <a:gd name="T15" fmla="*/ 5 h 56"/>
                <a:gd name="T16" fmla="*/ 48 w 48"/>
                <a:gd name="T1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56">
                  <a:moveTo>
                    <a:pt x="48" y="56"/>
                  </a:moveTo>
                  <a:cubicBezTo>
                    <a:pt x="0" y="56"/>
                    <a:pt x="0" y="56"/>
                    <a:pt x="0" y="56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4"/>
                    <a:pt x="1" y="3"/>
                    <a:pt x="2" y="2"/>
                  </a:cubicBezTo>
                  <a:cubicBezTo>
                    <a:pt x="3" y="1"/>
                    <a:pt x="4" y="0"/>
                    <a:pt x="5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4" y="0"/>
                    <a:pt x="46" y="1"/>
                    <a:pt x="47" y="2"/>
                  </a:cubicBezTo>
                  <a:cubicBezTo>
                    <a:pt x="48" y="3"/>
                    <a:pt x="48" y="4"/>
                    <a:pt x="48" y="5"/>
                  </a:cubicBezTo>
                  <a:cubicBezTo>
                    <a:pt x="48" y="56"/>
                    <a:pt x="48" y="56"/>
                    <a:pt x="48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1" name="Freeform 16"/>
            <p:cNvSpPr>
              <a:spLocks/>
            </p:cNvSpPr>
            <p:nvPr/>
          </p:nvSpPr>
          <p:spPr bwMode="auto">
            <a:xfrm>
              <a:off x="1723" y="1314"/>
              <a:ext cx="47" cy="128"/>
            </a:xfrm>
            <a:custGeom>
              <a:avLst/>
              <a:gdLst>
                <a:gd name="T0" fmla="*/ 47 w 47"/>
                <a:gd name="T1" fmla="*/ 128 h 128"/>
                <a:gd name="T2" fmla="*/ 0 w 47"/>
                <a:gd name="T3" fmla="*/ 128 h 128"/>
                <a:gd name="T4" fmla="*/ 0 w 47"/>
                <a:gd name="T5" fmla="*/ 5 h 128"/>
                <a:gd name="T6" fmla="*/ 1 w 47"/>
                <a:gd name="T7" fmla="*/ 2 h 128"/>
                <a:gd name="T8" fmla="*/ 5 w 47"/>
                <a:gd name="T9" fmla="*/ 0 h 128"/>
                <a:gd name="T10" fmla="*/ 42 w 47"/>
                <a:gd name="T11" fmla="*/ 0 h 128"/>
                <a:gd name="T12" fmla="*/ 46 w 47"/>
                <a:gd name="T13" fmla="*/ 2 h 128"/>
                <a:gd name="T14" fmla="*/ 47 w 47"/>
                <a:gd name="T15" fmla="*/ 5 h 128"/>
                <a:gd name="T16" fmla="*/ 47 w 47"/>
                <a:gd name="T17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128">
                  <a:moveTo>
                    <a:pt x="47" y="128"/>
                  </a:moveTo>
                  <a:cubicBezTo>
                    <a:pt x="0" y="128"/>
                    <a:pt x="0" y="128"/>
                    <a:pt x="0" y="128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4"/>
                    <a:pt x="0" y="3"/>
                    <a:pt x="1" y="2"/>
                  </a:cubicBezTo>
                  <a:cubicBezTo>
                    <a:pt x="2" y="1"/>
                    <a:pt x="3" y="0"/>
                    <a:pt x="5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4" y="0"/>
                    <a:pt x="45" y="1"/>
                    <a:pt x="46" y="2"/>
                  </a:cubicBezTo>
                  <a:cubicBezTo>
                    <a:pt x="47" y="3"/>
                    <a:pt x="47" y="4"/>
                    <a:pt x="47" y="5"/>
                  </a:cubicBezTo>
                  <a:lnTo>
                    <a:pt x="47" y="1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2" name="Freeform 17"/>
            <p:cNvSpPr>
              <a:spLocks/>
            </p:cNvSpPr>
            <p:nvPr/>
          </p:nvSpPr>
          <p:spPr bwMode="auto">
            <a:xfrm>
              <a:off x="1821" y="1353"/>
              <a:ext cx="48" cy="89"/>
            </a:xfrm>
            <a:custGeom>
              <a:avLst/>
              <a:gdLst>
                <a:gd name="T0" fmla="*/ 48 w 48"/>
                <a:gd name="T1" fmla="*/ 89 h 89"/>
                <a:gd name="T2" fmla="*/ 0 w 48"/>
                <a:gd name="T3" fmla="*/ 89 h 89"/>
                <a:gd name="T4" fmla="*/ 0 w 48"/>
                <a:gd name="T5" fmla="*/ 6 h 89"/>
                <a:gd name="T6" fmla="*/ 1 w 48"/>
                <a:gd name="T7" fmla="*/ 2 h 89"/>
                <a:gd name="T8" fmla="*/ 5 w 48"/>
                <a:gd name="T9" fmla="*/ 0 h 89"/>
                <a:gd name="T10" fmla="*/ 43 w 48"/>
                <a:gd name="T11" fmla="*/ 0 h 89"/>
                <a:gd name="T12" fmla="*/ 46 w 48"/>
                <a:gd name="T13" fmla="*/ 2 h 89"/>
                <a:gd name="T14" fmla="*/ 48 w 48"/>
                <a:gd name="T15" fmla="*/ 6 h 89"/>
                <a:gd name="T16" fmla="*/ 48 w 48"/>
                <a:gd name="T17" fmla="*/ 8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89">
                  <a:moveTo>
                    <a:pt x="48" y="89"/>
                  </a:moveTo>
                  <a:cubicBezTo>
                    <a:pt x="0" y="89"/>
                    <a:pt x="0" y="89"/>
                    <a:pt x="0" y="8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4"/>
                    <a:pt x="0" y="3"/>
                    <a:pt x="1" y="2"/>
                  </a:cubicBezTo>
                  <a:cubicBezTo>
                    <a:pt x="2" y="1"/>
                    <a:pt x="4" y="0"/>
                    <a:pt x="5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4" y="0"/>
                    <a:pt x="45" y="1"/>
                    <a:pt x="46" y="2"/>
                  </a:cubicBezTo>
                  <a:cubicBezTo>
                    <a:pt x="47" y="3"/>
                    <a:pt x="48" y="4"/>
                    <a:pt x="48" y="6"/>
                  </a:cubicBezTo>
                  <a:cubicBezTo>
                    <a:pt x="48" y="89"/>
                    <a:pt x="48" y="89"/>
                    <a:pt x="48" y="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3" name="Freeform 18"/>
            <p:cNvSpPr>
              <a:spLocks/>
            </p:cNvSpPr>
            <p:nvPr/>
          </p:nvSpPr>
          <p:spPr bwMode="auto">
            <a:xfrm>
              <a:off x="1901" y="1205"/>
              <a:ext cx="84" cy="237"/>
            </a:xfrm>
            <a:custGeom>
              <a:avLst/>
              <a:gdLst>
                <a:gd name="T0" fmla="*/ 79 w 84"/>
                <a:gd name="T1" fmla="*/ 64 h 237"/>
                <a:gd name="T2" fmla="*/ 84 w 84"/>
                <a:gd name="T3" fmla="*/ 62 h 237"/>
                <a:gd name="T4" fmla="*/ 83 w 84"/>
                <a:gd name="T5" fmla="*/ 56 h 237"/>
                <a:gd name="T6" fmla="*/ 46 w 84"/>
                <a:gd name="T7" fmla="*/ 2 h 237"/>
                <a:gd name="T8" fmla="*/ 42 w 84"/>
                <a:gd name="T9" fmla="*/ 0 h 237"/>
                <a:gd name="T10" fmla="*/ 38 w 84"/>
                <a:gd name="T11" fmla="*/ 2 h 237"/>
                <a:gd name="T12" fmla="*/ 1 w 84"/>
                <a:gd name="T13" fmla="*/ 56 h 237"/>
                <a:gd name="T14" fmla="*/ 1 w 84"/>
                <a:gd name="T15" fmla="*/ 62 h 237"/>
                <a:gd name="T16" fmla="*/ 5 w 84"/>
                <a:gd name="T17" fmla="*/ 64 h 237"/>
                <a:gd name="T18" fmla="*/ 18 w 84"/>
                <a:gd name="T19" fmla="*/ 64 h 237"/>
                <a:gd name="T20" fmla="*/ 18 w 84"/>
                <a:gd name="T21" fmla="*/ 237 h 237"/>
                <a:gd name="T22" fmla="*/ 66 w 84"/>
                <a:gd name="T23" fmla="*/ 237 h 237"/>
                <a:gd name="T24" fmla="*/ 66 w 84"/>
                <a:gd name="T25" fmla="*/ 64 h 237"/>
                <a:gd name="T26" fmla="*/ 79 w 84"/>
                <a:gd name="T27" fmla="*/ 64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4" h="237">
                  <a:moveTo>
                    <a:pt x="79" y="64"/>
                  </a:moveTo>
                  <a:cubicBezTo>
                    <a:pt x="81" y="64"/>
                    <a:pt x="83" y="63"/>
                    <a:pt x="84" y="62"/>
                  </a:cubicBezTo>
                  <a:cubicBezTo>
                    <a:pt x="84" y="60"/>
                    <a:pt x="84" y="58"/>
                    <a:pt x="83" y="56"/>
                  </a:cubicBezTo>
                  <a:cubicBezTo>
                    <a:pt x="46" y="2"/>
                    <a:pt x="46" y="2"/>
                    <a:pt x="46" y="2"/>
                  </a:cubicBezTo>
                  <a:cubicBezTo>
                    <a:pt x="45" y="1"/>
                    <a:pt x="44" y="0"/>
                    <a:pt x="42" y="0"/>
                  </a:cubicBezTo>
                  <a:cubicBezTo>
                    <a:pt x="40" y="0"/>
                    <a:pt x="39" y="1"/>
                    <a:pt x="38" y="2"/>
                  </a:cubicBezTo>
                  <a:cubicBezTo>
                    <a:pt x="1" y="56"/>
                    <a:pt x="1" y="56"/>
                    <a:pt x="1" y="56"/>
                  </a:cubicBezTo>
                  <a:cubicBezTo>
                    <a:pt x="0" y="58"/>
                    <a:pt x="0" y="60"/>
                    <a:pt x="1" y="62"/>
                  </a:cubicBezTo>
                  <a:cubicBezTo>
                    <a:pt x="1" y="63"/>
                    <a:pt x="3" y="64"/>
                    <a:pt x="5" y="64"/>
                  </a:cubicBezTo>
                  <a:cubicBezTo>
                    <a:pt x="18" y="64"/>
                    <a:pt x="18" y="64"/>
                    <a:pt x="18" y="64"/>
                  </a:cubicBezTo>
                  <a:cubicBezTo>
                    <a:pt x="18" y="237"/>
                    <a:pt x="18" y="237"/>
                    <a:pt x="18" y="237"/>
                  </a:cubicBezTo>
                  <a:cubicBezTo>
                    <a:pt x="66" y="237"/>
                    <a:pt x="66" y="237"/>
                    <a:pt x="66" y="237"/>
                  </a:cubicBezTo>
                  <a:cubicBezTo>
                    <a:pt x="66" y="64"/>
                    <a:pt x="66" y="64"/>
                    <a:pt x="66" y="64"/>
                  </a:cubicBezTo>
                  <a:lnTo>
                    <a:pt x="79" y="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4" name="Freeform 19"/>
            <p:cNvSpPr>
              <a:spLocks/>
            </p:cNvSpPr>
            <p:nvPr/>
          </p:nvSpPr>
          <p:spPr bwMode="auto">
            <a:xfrm>
              <a:off x="1552" y="1187"/>
              <a:ext cx="510" cy="276"/>
            </a:xfrm>
            <a:custGeom>
              <a:avLst/>
              <a:gdLst>
                <a:gd name="T0" fmla="*/ 8 w 512"/>
                <a:gd name="T1" fmla="*/ 268 h 276"/>
                <a:gd name="T2" fmla="*/ 8 w 512"/>
                <a:gd name="T3" fmla="*/ 4 h 276"/>
                <a:gd name="T4" fmla="*/ 7 w 512"/>
                <a:gd name="T5" fmla="*/ 1 h 276"/>
                <a:gd name="T6" fmla="*/ 4 w 512"/>
                <a:gd name="T7" fmla="*/ 0 h 276"/>
                <a:gd name="T8" fmla="*/ 4 w 512"/>
                <a:gd name="T9" fmla="*/ 0 h 276"/>
                <a:gd name="T10" fmla="*/ 1 w 512"/>
                <a:gd name="T11" fmla="*/ 1 h 276"/>
                <a:gd name="T12" fmla="*/ 0 w 512"/>
                <a:gd name="T13" fmla="*/ 4 h 276"/>
                <a:gd name="T14" fmla="*/ 0 w 512"/>
                <a:gd name="T15" fmla="*/ 276 h 276"/>
                <a:gd name="T16" fmla="*/ 508 w 512"/>
                <a:gd name="T17" fmla="*/ 276 h 276"/>
                <a:gd name="T18" fmla="*/ 511 w 512"/>
                <a:gd name="T19" fmla="*/ 275 h 276"/>
                <a:gd name="T20" fmla="*/ 512 w 512"/>
                <a:gd name="T21" fmla="*/ 272 h 276"/>
                <a:gd name="T22" fmla="*/ 512 w 512"/>
                <a:gd name="T23" fmla="*/ 272 h 276"/>
                <a:gd name="T24" fmla="*/ 511 w 512"/>
                <a:gd name="T25" fmla="*/ 269 h 276"/>
                <a:gd name="T26" fmla="*/ 508 w 512"/>
                <a:gd name="T27" fmla="*/ 268 h 276"/>
                <a:gd name="T28" fmla="*/ 8 w 512"/>
                <a:gd name="T29" fmla="*/ 268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12" h="276">
                  <a:moveTo>
                    <a:pt x="8" y="268"/>
                  </a:move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8" y="2"/>
                    <a:pt x="7" y="1"/>
                  </a:cubicBezTo>
                  <a:cubicBezTo>
                    <a:pt x="6" y="1"/>
                    <a:pt x="5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0"/>
                    <a:pt x="2" y="1"/>
                    <a:pt x="1" y="1"/>
                  </a:cubicBezTo>
                  <a:cubicBezTo>
                    <a:pt x="0" y="2"/>
                    <a:pt x="0" y="3"/>
                    <a:pt x="0" y="4"/>
                  </a:cubicBezTo>
                  <a:cubicBezTo>
                    <a:pt x="0" y="276"/>
                    <a:pt x="0" y="276"/>
                    <a:pt x="0" y="276"/>
                  </a:cubicBezTo>
                  <a:cubicBezTo>
                    <a:pt x="508" y="276"/>
                    <a:pt x="508" y="276"/>
                    <a:pt x="508" y="276"/>
                  </a:cubicBezTo>
                  <a:cubicBezTo>
                    <a:pt x="509" y="276"/>
                    <a:pt x="510" y="276"/>
                    <a:pt x="511" y="275"/>
                  </a:cubicBezTo>
                  <a:cubicBezTo>
                    <a:pt x="512" y="274"/>
                    <a:pt x="512" y="273"/>
                    <a:pt x="512" y="272"/>
                  </a:cubicBezTo>
                  <a:cubicBezTo>
                    <a:pt x="512" y="272"/>
                    <a:pt x="512" y="272"/>
                    <a:pt x="512" y="272"/>
                  </a:cubicBezTo>
                  <a:cubicBezTo>
                    <a:pt x="512" y="271"/>
                    <a:pt x="512" y="270"/>
                    <a:pt x="511" y="269"/>
                  </a:cubicBezTo>
                  <a:cubicBezTo>
                    <a:pt x="510" y="268"/>
                    <a:pt x="509" y="268"/>
                    <a:pt x="508" y="268"/>
                  </a:cubicBezTo>
                  <a:cubicBezTo>
                    <a:pt x="8" y="268"/>
                    <a:pt x="8" y="268"/>
                    <a:pt x="8" y="2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25" name="Group 121"/>
          <p:cNvGrpSpPr>
            <a:grpSpLocks noChangeAspect="1"/>
          </p:cNvGrpSpPr>
          <p:nvPr/>
        </p:nvGrpSpPr>
        <p:grpSpPr bwMode="auto">
          <a:xfrm>
            <a:off x="1248102" y="3381640"/>
            <a:ext cx="754758" cy="642396"/>
            <a:chOff x="515" y="3088"/>
            <a:chExt cx="665" cy="566"/>
          </a:xfrm>
          <a:solidFill>
            <a:srgbClr val="DA4818"/>
          </a:solidFill>
        </p:grpSpPr>
        <p:sp>
          <p:nvSpPr>
            <p:cNvPr id="26" name="Freeform 122"/>
            <p:cNvSpPr>
              <a:spLocks/>
            </p:cNvSpPr>
            <p:nvPr/>
          </p:nvSpPr>
          <p:spPr bwMode="auto">
            <a:xfrm>
              <a:off x="706" y="3550"/>
              <a:ext cx="283" cy="104"/>
            </a:xfrm>
            <a:custGeom>
              <a:avLst/>
              <a:gdLst>
                <a:gd name="T0" fmla="*/ 269 w 340"/>
                <a:gd name="T1" fmla="*/ 71 h 125"/>
                <a:gd name="T2" fmla="*/ 269 w 340"/>
                <a:gd name="T3" fmla="*/ 12 h 125"/>
                <a:gd name="T4" fmla="*/ 266 w 340"/>
                <a:gd name="T5" fmla="*/ 3 h 125"/>
                <a:gd name="T6" fmla="*/ 257 w 340"/>
                <a:gd name="T7" fmla="*/ 0 h 125"/>
                <a:gd name="T8" fmla="*/ 83 w 340"/>
                <a:gd name="T9" fmla="*/ 0 h 125"/>
                <a:gd name="T10" fmla="*/ 74 w 340"/>
                <a:gd name="T11" fmla="*/ 3 h 125"/>
                <a:gd name="T12" fmla="*/ 71 w 340"/>
                <a:gd name="T13" fmla="*/ 12 h 125"/>
                <a:gd name="T14" fmla="*/ 71 w 340"/>
                <a:gd name="T15" fmla="*/ 71 h 125"/>
                <a:gd name="T16" fmla="*/ 2 w 340"/>
                <a:gd name="T17" fmla="*/ 108 h 125"/>
                <a:gd name="T18" fmla="*/ 1 w 340"/>
                <a:gd name="T19" fmla="*/ 110 h 125"/>
                <a:gd name="T20" fmla="*/ 0 w 340"/>
                <a:gd name="T21" fmla="*/ 112 h 125"/>
                <a:gd name="T22" fmla="*/ 0 w 340"/>
                <a:gd name="T23" fmla="*/ 120 h 125"/>
                <a:gd name="T24" fmla="*/ 1 w 340"/>
                <a:gd name="T25" fmla="*/ 124 h 125"/>
                <a:gd name="T26" fmla="*/ 5 w 340"/>
                <a:gd name="T27" fmla="*/ 125 h 125"/>
                <a:gd name="T28" fmla="*/ 335 w 340"/>
                <a:gd name="T29" fmla="*/ 125 h 125"/>
                <a:gd name="T30" fmla="*/ 339 w 340"/>
                <a:gd name="T31" fmla="*/ 124 h 125"/>
                <a:gd name="T32" fmla="*/ 340 w 340"/>
                <a:gd name="T33" fmla="*/ 120 h 125"/>
                <a:gd name="T34" fmla="*/ 340 w 340"/>
                <a:gd name="T35" fmla="*/ 112 h 125"/>
                <a:gd name="T36" fmla="*/ 339 w 340"/>
                <a:gd name="T37" fmla="*/ 110 h 125"/>
                <a:gd name="T38" fmla="*/ 338 w 340"/>
                <a:gd name="T39" fmla="*/ 108 h 125"/>
                <a:gd name="T40" fmla="*/ 269 w 340"/>
                <a:gd name="T41" fmla="*/ 71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40" h="125">
                  <a:moveTo>
                    <a:pt x="269" y="71"/>
                  </a:moveTo>
                  <a:cubicBezTo>
                    <a:pt x="269" y="12"/>
                    <a:pt x="269" y="12"/>
                    <a:pt x="269" y="12"/>
                  </a:cubicBezTo>
                  <a:cubicBezTo>
                    <a:pt x="269" y="9"/>
                    <a:pt x="268" y="6"/>
                    <a:pt x="266" y="3"/>
                  </a:cubicBezTo>
                  <a:cubicBezTo>
                    <a:pt x="263" y="1"/>
                    <a:pt x="260" y="0"/>
                    <a:pt x="257" y="0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80" y="0"/>
                    <a:pt x="77" y="1"/>
                    <a:pt x="74" y="3"/>
                  </a:cubicBezTo>
                  <a:cubicBezTo>
                    <a:pt x="72" y="6"/>
                    <a:pt x="71" y="9"/>
                    <a:pt x="71" y="12"/>
                  </a:cubicBezTo>
                  <a:cubicBezTo>
                    <a:pt x="71" y="71"/>
                    <a:pt x="71" y="71"/>
                    <a:pt x="71" y="71"/>
                  </a:cubicBezTo>
                  <a:cubicBezTo>
                    <a:pt x="2" y="108"/>
                    <a:pt x="2" y="108"/>
                    <a:pt x="2" y="108"/>
                  </a:cubicBezTo>
                  <a:cubicBezTo>
                    <a:pt x="2" y="109"/>
                    <a:pt x="1" y="109"/>
                    <a:pt x="1" y="110"/>
                  </a:cubicBezTo>
                  <a:cubicBezTo>
                    <a:pt x="0" y="111"/>
                    <a:pt x="0" y="111"/>
                    <a:pt x="0" y="112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122"/>
                    <a:pt x="1" y="123"/>
                    <a:pt x="1" y="124"/>
                  </a:cubicBezTo>
                  <a:cubicBezTo>
                    <a:pt x="2" y="124"/>
                    <a:pt x="3" y="125"/>
                    <a:pt x="5" y="125"/>
                  </a:cubicBezTo>
                  <a:cubicBezTo>
                    <a:pt x="335" y="125"/>
                    <a:pt x="335" y="125"/>
                    <a:pt x="335" y="125"/>
                  </a:cubicBezTo>
                  <a:cubicBezTo>
                    <a:pt x="337" y="125"/>
                    <a:pt x="338" y="124"/>
                    <a:pt x="339" y="124"/>
                  </a:cubicBezTo>
                  <a:cubicBezTo>
                    <a:pt x="339" y="123"/>
                    <a:pt x="340" y="122"/>
                    <a:pt x="340" y="120"/>
                  </a:cubicBezTo>
                  <a:cubicBezTo>
                    <a:pt x="340" y="112"/>
                    <a:pt x="340" y="112"/>
                    <a:pt x="340" y="112"/>
                  </a:cubicBezTo>
                  <a:cubicBezTo>
                    <a:pt x="340" y="111"/>
                    <a:pt x="340" y="111"/>
                    <a:pt x="339" y="110"/>
                  </a:cubicBezTo>
                  <a:cubicBezTo>
                    <a:pt x="339" y="109"/>
                    <a:pt x="338" y="109"/>
                    <a:pt x="338" y="108"/>
                  </a:cubicBezTo>
                  <a:lnTo>
                    <a:pt x="269" y="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7" name="Freeform 123"/>
            <p:cNvSpPr>
              <a:spLocks noEditPoints="1"/>
            </p:cNvSpPr>
            <p:nvPr/>
          </p:nvSpPr>
          <p:spPr bwMode="auto">
            <a:xfrm>
              <a:off x="515" y="3088"/>
              <a:ext cx="665" cy="449"/>
            </a:xfrm>
            <a:custGeom>
              <a:avLst/>
              <a:gdLst>
                <a:gd name="T0" fmla="*/ 791 w 800"/>
                <a:gd name="T1" fmla="*/ 9 h 539"/>
                <a:gd name="T2" fmla="*/ 770 w 800"/>
                <a:gd name="T3" fmla="*/ 0 h 539"/>
                <a:gd name="T4" fmla="*/ 30 w 800"/>
                <a:gd name="T5" fmla="*/ 0 h 539"/>
                <a:gd name="T6" fmla="*/ 9 w 800"/>
                <a:gd name="T7" fmla="*/ 9 h 539"/>
                <a:gd name="T8" fmla="*/ 0 w 800"/>
                <a:gd name="T9" fmla="*/ 30 h 539"/>
                <a:gd name="T10" fmla="*/ 0 w 800"/>
                <a:gd name="T11" fmla="*/ 509 h 539"/>
                <a:gd name="T12" fmla="*/ 9 w 800"/>
                <a:gd name="T13" fmla="*/ 530 h 539"/>
                <a:gd name="T14" fmla="*/ 30 w 800"/>
                <a:gd name="T15" fmla="*/ 539 h 539"/>
                <a:gd name="T16" fmla="*/ 770 w 800"/>
                <a:gd name="T17" fmla="*/ 539 h 539"/>
                <a:gd name="T18" fmla="*/ 791 w 800"/>
                <a:gd name="T19" fmla="*/ 530 h 539"/>
                <a:gd name="T20" fmla="*/ 800 w 800"/>
                <a:gd name="T21" fmla="*/ 509 h 539"/>
                <a:gd name="T22" fmla="*/ 800 w 800"/>
                <a:gd name="T23" fmla="*/ 30 h 539"/>
                <a:gd name="T24" fmla="*/ 791 w 800"/>
                <a:gd name="T25" fmla="*/ 9 h 539"/>
                <a:gd name="T26" fmla="*/ 400 w 800"/>
                <a:gd name="T27" fmla="*/ 526 h 539"/>
                <a:gd name="T28" fmla="*/ 387 w 800"/>
                <a:gd name="T29" fmla="*/ 513 h 539"/>
                <a:gd name="T30" fmla="*/ 400 w 800"/>
                <a:gd name="T31" fmla="*/ 500 h 539"/>
                <a:gd name="T32" fmla="*/ 413 w 800"/>
                <a:gd name="T33" fmla="*/ 513 h 539"/>
                <a:gd name="T34" fmla="*/ 400 w 800"/>
                <a:gd name="T35" fmla="*/ 526 h 539"/>
                <a:gd name="T36" fmla="*/ 748 w 800"/>
                <a:gd name="T37" fmla="*/ 487 h 539"/>
                <a:gd name="T38" fmla="*/ 52 w 800"/>
                <a:gd name="T39" fmla="*/ 487 h 539"/>
                <a:gd name="T40" fmla="*/ 52 w 800"/>
                <a:gd name="T41" fmla="*/ 52 h 539"/>
                <a:gd name="T42" fmla="*/ 748 w 800"/>
                <a:gd name="T43" fmla="*/ 52 h 539"/>
                <a:gd name="T44" fmla="*/ 748 w 800"/>
                <a:gd name="T45" fmla="*/ 487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800" h="539">
                  <a:moveTo>
                    <a:pt x="791" y="9"/>
                  </a:moveTo>
                  <a:cubicBezTo>
                    <a:pt x="785" y="3"/>
                    <a:pt x="778" y="0"/>
                    <a:pt x="770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22" y="0"/>
                    <a:pt x="15" y="3"/>
                    <a:pt x="9" y="9"/>
                  </a:cubicBezTo>
                  <a:cubicBezTo>
                    <a:pt x="3" y="15"/>
                    <a:pt x="0" y="23"/>
                    <a:pt x="0" y="30"/>
                  </a:cubicBezTo>
                  <a:cubicBezTo>
                    <a:pt x="0" y="509"/>
                    <a:pt x="0" y="509"/>
                    <a:pt x="0" y="509"/>
                  </a:cubicBezTo>
                  <a:cubicBezTo>
                    <a:pt x="0" y="517"/>
                    <a:pt x="3" y="525"/>
                    <a:pt x="9" y="530"/>
                  </a:cubicBezTo>
                  <a:cubicBezTo>
                    <a:pt x="15" y="536"/>
                    <a:pt x="22" y="539"/>
                    <a:pt x="30" y="539"/>
                  </a:cubicBezTo>
                  <a:cubicBezTo>
                    <a:pt x="770" y="539"/>
                    <a:pt x="770" y="539"/>
                    <a:pt x="770" y="539"/>
                  </a:cubicBezTo>
                  <a:cubicBezTo>
                    <a:pt x="778" y="539"/>
                    <a:pt x="785" y="536"/>
                    <a:pt x="791" y="530"/>
                  </a:cubicBezTo>
                  <a:cubicBezTo>
                    <a:pt x="797" y="525"/>
                    <a:pt x="800" y="517"/>
                    <a:pt x="800" y="509"/>
                  </a:cubicBezTo>
                  <a:cubicBezTo>
                    <a:pt x="800" y="30"/>
                    <a:pt x="800" y="30"/>
                    <a:pt x="800" y="30"/>
                  </a:cubicBezTo>
                  <a:cubicBezTo>
                    <a:pt x="800" y="23"/>
                    <a:pt x="797" y="15"/>
                    <a:pt x="791" y="9"/>
                  </a:cubicBezTo>
                  <a:close/>
                  <a:moveTo>
                    <a:pt x="400" y="526"/>
                  </a:moveTo>
                  <a:cubicBezTo>
                    <a:pt x="393" y="526"/>
                    <a:pt x="387" y="521"/>
                    <a:pt x="387" y="513"/>
                  </a:cubicBezTo>
                  <a:cubicBezTo>
                    <a:pt x="387" y="506"/>
                    <a:pt x="393" y="500"/>
                    <a:pt x="400" y="500"/>
                  </a:cubicBezTo>
                  <a:cubicBezTo>
                    <a:pt x="407" y="500"/>
                    <a:pt x="413" y="506"/>
                    <a:pt x="413" y="513"/>
                  </a:cubicBezTo>
                  <a:cubicBezTo>
                    <a:pt x="413" y="521"/>
                    <a:pt x="407" y="526"/>
                    <a:pt x="400" y="526"/>
                  </a:cubicBezTo>
                  <a:close/>
                  <a:moveTo>
                    <a:pt x="748" y="487"/>
                  </a:moveTo>
                  <a:cubicBezTo>
                    <a:pt x="52" y="487"/>
                    <a:pt x="52" y="487"/>
                    <a:pt x="52" y="487"/>
                  </a:cubicBezTo>
                  <a:cubicBezTo>
                    <a:pt x="52" y="52"/>
                    <a:pt x="52" y="52"/>
                    <a:pt x="52" y="52"/>
                  </a:cubicBezTo>
                  <a:cubicBezTo>
                    <a:pt x="748" y="52"/>
                    <a:pt x="748" y="52"/>
                    <a:pt x="748" y="52"/>
                  </a:cubicBezTo>
                  <a:lnTo>
                    <a:pt x="748" y="48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8" name="Freeform 124"/>
            <p:cNvSpPr>
              <a:spLocks/>
            </p:cNvSpPr>
            <p:nvPr/>
          </p:nvSpPr>
          <p:spPr bwMode="auto">
            <a:xfrm>
              <a:off x="646" y="3459"/>
              <a:ext cx="56" cy="9"/>
            </a:xfrm>
            <a:custGeom>
              <a:avLst/>
              <a:gdLst>
                <a:gd name="T0" fmla="*/ 6 w 67"/>
                <a:gd name="T1" fmla="*/ 0 h 11"/>
                <a:gd name="T2" fmla="*/ 2 w 67"/>
                <a:gd name="T3" fmla="*/ 2 h 11"/>
                <a:gd name="T4" fmla="*/ 0 w 67"/>
                <a:gd name="T5" fmla="*/ 6 h 11"/>
                <a:gd name="T6" fmla="*/ 0 w 67"/>
                <a:gd name="T7" fmla="*/ 11 h 11"/>
                <a:gd name="T8" fmla="*/ 67 w 67"/>
                <a:gd name="T9" fmla="*/ 11 h 11"/>
                <a:gd name="T10" fmla="*/ 67 w 67"/>
                <a:gd name="T11" fmla="*/ 6 h 11"/>
                <a:gd name="T12" fmla="*/ 65 w 67"/>
                <a:gd name="T13" fmla="*/ 2 h 11"/>
                <a:gd name="T14" fmla="*/ 61 w 67"/>
                <a:gd name="T15" fmla="*/ 0 h 11"/>
                <a:gd name="T16" fmla="*/ 6 w 67"/>
                <a:gd name="T17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11">
                  <a:moveTo>
                    <a:pt x="6" y="0"/>
                  </a:moveTo>
                  <a:cubicBezTo>
                    <a:pt x="4" y="0"/>
                    <a:pt x="3" y="1"/>
                    <a:pt x="2" y="2"/>
                  </a:cubicBezTo>
                  <a:cubicBezTo>
                    <a:pt x="0" y="3"/>
                    <a:pt x="0" y="5"/>
                    <a:pt x="0" y="6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67" y="11"/>
                    <a:pt x="67" y="11"/>
                    <a:pt x="67" y="11"/>
                  </a:cubicBezTo>
                  <a:cubicBezTo>
                    <a:pt x="67" y="6"/>
                    <a:pt x="67" y="6"/>
                    <a:pt x="67" y="6"/>
                  </a:cubicBezTo>
                  <a:cubicBezTo>
                    <a:pt x="67" y="5"/>
                    <a:pt x="66" y="3"/>
                    <a:pt x="65" y="2"/>
                  </a:cubicBezTo>
                  <a:cubicBezTo>
                    <a:pt x="64" y="1"/>
                    <a:pt x="62" y="0"/>
                    <a:pt x="61" y="0"/>
                  </a:cubicBez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9" name="Freeform 125"/>
            <p:cNvSpPr>
              <a:spLocks/>
            </p:cNvSpPr>
            <p:nvPr/>
          </p:nvSpPr>
          <p:spPr bwMode="auto">
            <a:xfrm>
              <a:off x="715" y="3395"/>
              <a:ext cx="55" cy="73"/>
            </a:xfrm>
            <a:custGeom>
              <a:avLst/>
              <a:gdLst>
                <a:gd name="T0" fmla="*/ 6 w 67"/>
                <a:gd name="T1" fmla="*/ 0 h 88"/>
                <a:gd name="T2" fmla="*/ 2 w 67"/>
                <a:gd name="T3" fmla="*/ 1 h 88"/>
                <a:gd name="T4" fmla="*/ 0 w 67"/>
                <a:gd name="T5" fmla="*/ 6 h 88"/>
                <a:gd name="T6" fmla="*/ 0 w 67"/>
                <a:gd name="T7" fmla="*/ 88 h 88"/>
                <a:gd name="T8" fmla="*/ 67 w 67"/>
                <a:gd name="T9" fmla="*/ 88 h 88"/>
                <a:gd name="T10" fmla="*/ 67 w 67"/>
                <a:gd name="T11" fmla="*/ 6 h 88"/>
                <a:gd name="T12" fmla="*/ 65 w 67"/>
                <a:gd name="T13" fmla="*/ 1 h 88"/>
                <a:gd name="T14" fmla="*/ 61 w 67"/>
                <a:gd name="T15" fmla="*/ 0 h 88"/>
                <a:gd name="T16" fmla="*/ 6 w 67"/>
                <a:gd name="T17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88">
                  <a:moveTo>
                    <a:pt x="6" y="0"/>
                  </a:moveTo>
                  <a:cubicBezTo>
                    <a:pt x="4" y="0"/>
                    <a:pt x="3" y="0"/>
                    <a:pt x="2" y="1"/>
                  </a:cubicBezTo>
                  <a:cubicBezTo>
                    <a:pt x="0" y="3"/>
                    <a:pt x="0" y="4"/>
                    <a:pt x="0" y="6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67" y="88"/>
                    <a:pt x="67" y="88"/>
                    <a:pt x="67" y="88"/>
                  </a:cubicBezTo>
                  <a:cubicBezTo>
                    <a:pt x="67" y="6"/>
                    <a:pt x="67" y="6"/>
                    <a:pt x="67" y="6"/>
                  </a:cubicBezTo>
                  <a:cubicBezTo>
                    <a:pt x="67" y="4"/>
                    <a:pt x="66" y="3"/>
                    <a:pt x="65" y="1"/>
                  </a:cubicBezTo>
                  <a:cubicBezTo>
                    <a:pt x="64" y="0"/>
                    <a:pt x="62" y="0"/>
                    <a:pt x="61" y="0"/>
                  </a:cubicBez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0" name="Freeform 126"/>
            <p:cNvSpPr>
              <a:spLocks/>
            </p:cNvSpPr>
            <p:nvPr/>
          </p:nvSpPr>
          <p:spPr bwMode="auto">
            <a:xfrm>
              <a:off x="783" y="3368"/>
              <a:ext cx="55" cy="100"/>
            </a:xfrm>
            <a:custGeom>
              <a:avLst/>
              <a:gdLst>
                <a:gd name="T0" fmla="*/ 6 w 67"/>
                <a:gd name="T1" fmla="*/ 0 h 120"/>
                <a:gd name="T2" fmla="*/ 2 w 67"/>
                <a:gd name="T3" fmla="*/ 2 h 120"/>
                <a:gd name="T4" fmla="*/ 0 w 67"/>
                <a:gd name="T5" fmla="*/ 6 h 120"/>
                <a:gd name="T6" fmla="*/ 0 w 67"/>
                <a:gd name="T7" fmla="*/ 120 h 120"/>
                <a:gd name="T8" fmla="*/ 67 w 67"/>
                <a:gd name="T9" fmla="*/ 120 h 120"/>
                <a:gd name="T10" fmla="*/ 67 w 67"/>
                <a:gd name="T11" fmla="*/ 6 h 120"/>
                <a:gd name="T12" fmla="*/ 65 w 67"/>
                <a:gd name="T13" fmla="*/ 2 h 120"/>
                <a:gd name="T14" fmla="*/ 61 w 67"/>
                <a:gd name="T15" fmla="*/ 0 h 120"/>
                <a:gd name="T16" fmla="*/ 6 w 67"/>
                <a:gd name="T17" fmla="*/ 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120">
                  <a:moveTo>
                    <a:pt x="6" y="0"/>
                  </a:moveTo>
                  <a:cubicBezTo>
                    <a:pt x="4" y="0"/>
                    <a:pt x="3" y="0"/>
                    <a:pt x="2" y="2"/>
                  </a:cubicBezTo>
                  <a:cubicBezTo>
                    <a:pt x="0" y="3"/>
                    <a:pt x="0" y="4"/>
                    <a:pt x="0" y="6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67" y="120"/>
                    <a:pt x="67" y="120"/>
                    <a:pt x="67" y="120"/>
                  </a:cubicBezTo>
                  <a:cubicBezTo>
                    <a:pt x="67" y="6"/>
                    <a:pt x="67" y="6"/>
                    <a:pt x="67" y="6"/>
                  </a:cubicBezTo>
                  <a:cubicBezTo>
                    <a:pt x="67" y="4"/>
                    <a:pt x="66" y="3"/>
                    <a:pt x="65" y="2"/>
                  </a:cubicBezTo>
                  <a:cubicBezTo>
                    <a:pt x="64" y="0"/>
                    <a:pt x="62" y="0"/>
                    <a:pt x="61" y="0"/>
                  </a:cubicBez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1" name="Freeform 127"/>
            <p:cNvSpPr>
              <a:spLocks/>
            </p:cNvSpPr>
            <p:nvPr/>
          </p:nvSpPr>
          <p:spPr bwMode="auto">
            <a:xfrm>
              <a:off x="851" y="3379"/>
              <a:ext cx="56" cy="89"/>
            </a:xfrm>
            <a:custGeom>
              <a:avLst/>
              <a:gdLst>
                <a:gd name="T0" fmla="*/ 6 w 67"/>
                <a:gd name="T1" fmla="*/ 0 h 107"/>
                <a:gd name="T2" fmla="*/ 2 w 67"/>
                <a:gd name="T3" fmla="*/ 2 h 107"/>
                <a:gd name="T4" fmla="*/ 0 w 67"/>
                <a:gd name="T5" fmla="*/ 6 h 107"/>
                <a:gd name="T6" fmla="*/ 0 w 67"/>
                <a:gd name="T7" fmla="*/ 107 h 107"/>
                <a:gd name="T8" fmla="*/ 67 w 67"/>
                <a:gd name="T9" fmla="*/ 107 h 107"/>
                <a:gd name="T10" fmla="*/ 67 w 67"/>
                <a:gd name="T11" fmla="*/ 6 h 107"/>
                <a:gd name="T12" fmla="*/ 65 w 67"/>
                <a:gd name="T13" fmla="*/ 2 h 107"/>
                <a:gd name="T14" fmla="*/ 61 w 67"/>
                <a:gd name="T15" fmla="*/ 0 h 107"/>
                <a:gd name="T16" fmla="*/ 6 w 67"/>
                <a:gd name="T17" fmla="*/ 0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107">
                  <a:moveTo>
                    <a:pt x="6" y="0"/>
                  </a:moveTo>
                  <a:cubicBezTo>
                    <a:pt x="5" y="0"/>
                    <a:pt x="3" y="0"/>
                    <a:pt x="2" y="2"/>
                  </a:cubicBezTo>
                  <a:cubicBezTo>
                    <a:pt x="0" y="3"/>
                    <a:pt x="0" y="5"/>
                    <a:pt x="0" y="6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67" y="107"/>
                    <a:pt x="67" y="107"/>
                    <a:pt x="67" y="107"/>
                  </a:cubicBezTo>
                  <a:cubicBezTo>
                    <a:pt x="67" y="6"/>
                    <a:pt x="67" y="6"/>
                    <a:pt x="67" y="6"/>
                  </a:cubicBezTo>
                  <a:cubicBezTo>
                    <a:pt x="67" y="5"/>
                    <a:pt x="66" y="3"/>
                    <a:pt x="65" y="2"/>
                  </a:cubicBezTo>
                  <a:cubicBezTo>
                    <a:pt x="64" y="0"/>
                    <a:pt x="62" y="0"/>
                    <a:pt x="61" y="0"/>
                  </a:cubicBez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2" name="Freeform 128"/>
            <p:cNvSpPr>
              <a:spLocks/>
            </p:cNvSpPr>
            <p:nvPr/>
          </p:nvSpPr>
          <p:spPr bwMode="auto">
            <a:xfrm>
              <a:off x="919" y="3337"/>
              <a:ext cx="56" cy="131"/>
            </a:xfrm>
            <a:custGeom>
              <a:avLst/>
              <a:gdLst>
                <a:gd name="T0" fmla="*/ 6 w 67"/>
                <a:gd name="T1" fmla="*/ 0 h 158"/>
                <a:gd name="T2" fmla="*/ 2 w 67"/>
                <a:gd name="T3" fmla="*/ 1 h 158"/>
                <a:gd name="T4" fmla="*/ 0 w 67"/>
                <a:gd name="T5" fmla="*/ 6 h 158"/>
                <a:gd name="T6" fmla="*/ 0 w 67"/>
                <a:gd name="T7" fmla="*/ 158 h 158"/>
                <a:gd name="T8" fmla="*/ 67 w 67"/>
                <a:gd name="T9" fmla="*/ 158 h 158"/>
                <a:gd name="T10" fmla="*/ 67 w 67"/>
                <a:gd name="T11" fmla="*/ 6 h 158"/>
                <a:gd name="T12" fmla="*/ 65 w 67"/>
                <a:gd name="T13" fmla="*/ 1 h 158"/>
                <a:gd name="T14" fmla="*/ 61 w 67"/>
                <a:gd name="T15" fmla="*/ 0 h 158"/>
                <a:gd name="T16" fmla="*/ 6 w 67"/>
                <a:gd name="T17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158">
                  <a:moveTo>
                    <a:pt x="6" y="0"/>
                  </a:moveTo>
                  <a:cubicBezTo>
                    <a:pt x="5" y="0"/>
                    <a:pt x="3" y="0"/>
                    <a:pt x="2" y="1"/>
                  </a:cubicBezTo>
                  <a:cubicBezTo>
                    <a:pt x="0" y="3"/>
                    <a:pt x="0" y="4"/>
                    <a:pt x="0" y="6"/>
                  </a:cubicBezTo>
                  <a:cubicBezTo>
                    <a:pt x="0" y="158"/>
                    <a:pt x="0" y="158"/>
                    <a:pt x="0" y="158"/>
                  </a:cubicBezTo>
                  <a:cubicBezTo>
                    <a:pt x="67" y="158"/>
                    <a:pt x="67" y="158"/>
                    <a:pt x="67" y="158"/>
                  </a:cubicBezTo>
                  <a:cubicBezTo>
                    <a:pt x="67" y="6"/>
                    <a:pt x="67" y="6"/>
                    <a:pt x="67" y="6"/>
                  </a:cubicBezTo>
                  <a:cubicBezTo>
                    <a:pt x="67" y="4"/>
                    <a:pt x="66" y="3"/>
                    <a:pt x="65" y="1"/>
                  </a:cubicBezTo>
                  <a:cubicBezTo>
                    <a:pt x="64" y="0"/>
                    <a:pt x="62" y="0"/>
                    <a:pt x="61" y="0"/>
                  </a:cubicBezTo>
                  <a:cubicBezTo>
                    <a:pt x="6" y="0"/>
                    <a:pt x="6" y="0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3" name="Freeform 129"/>
            <p:cNvSpPr>
              <a:spLocks/>
            </p:cNvSpPr>
            <p:nvPr/>
          </p:nvSpPr>
          <p:spPr bwMode="auto">
            <a:xfrm>
              <a:off x="987" y="3284"/>
              <a:ext cx="56" cy="184"/>
            </a:xfrm>
            <a:custGeom>
              <a:avLst/>
              <a:gdLst>
                <a:gd name="T0" fmla="*/ 6 w 67"/>
                <a:gd name="T1" fmla="*/ 0 h 222"/>
                <a:gd name="T2" fmla="*/ 2 w 67"/>
                <a:gd name="T3" fmla="*/ 1 h 222"/>
                <a:gd name="T4" fmla="*/ 0 w 67"/>
                <a:gd name="T5" fmla="*/ 6 h 222"/>
                <a:gd name="T6" fmla="*/ 0 w 67"/>
                <a:gd name="T7" fmla="*/ 222 h 222"/>
                <a:gd name="T8" fmla="*/ 67 w 67"/>
                <a:gd name="T9" fmla="*/ 222 h 222"/>
                <a:gd name="T10" fmla="*/ 67 w 67"/>
                <a:gd name="T11" fmla="*/ 6 h 222"/>
                <a:gd name="T12" fmla="*/ 65 w 67"/>
                <a:gd name="T13" fmla="*/ 1 h 222"/>
                <a:gd name="T14" fmla="*/ 61 w 67"/>
                <a:gd name="T15" fmla="*/ 0 h 222"/>
                <a:gd name="T16" fmla="*/ 6 w 67"/>
                <a:gd name="T17" fmla="*/ 0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222">
                  <a:moveTo>
                    <a:pt x="6" y="0"/>
                  </a:moveTo>
                  <a:cubicBezTo>
                    <a:pt x="5" y="0"/>
                    <a:pt x="3" y="0"/>
                    <a:pt x="2" y="1"/>
                  </a:cubicBezTo>
                  <a:cubicBezTo>
                    <a:pt x="1" y="3"/>
                    <a:pt x="0" y="4"/>
                    <a:pt x="0" y="6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67" y="222"/>
                    <a:pt x="67" y="222"/>
                    <a:pt x="67" y="222"/>
                  </a:cubicBezTo>
                  <a:cubicBezTo>
                    <a:pt x="67" y="6"/>
                    <a:pt x="67" y="6"/>
                    <a:pt x="67" y="6"/>
                  </a:cubicBezTo>
                  <a:cubicBezTo>
                    <a:pt x="67" y="4"/>
                    <a:pt x="66" y="3"/>
                    <a:pt x="65" y="1"/>
                  </a:cubicBezTo>
                  <a:cubicBezTo>
                    <a:pt x="64" y="0"/>
                    <a:pt x="62" y="0"/>
                    <a:pt x="61" y="0"/>
                  </a:cubicBezTo>
                  <a:cubicBezTo>
                    <a:pt x="6" y="0"/>
                    <a:pt x="6" y="0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4" name="Freeform 130"/>
            <p:cNvSpPr>
              <a:spLocks/>
            </p:cNvSpPr>
            <p:nvPr/>
          </p:nvSpPr>
          <p:spPr bwMode="auto">
            <a:xfrm>
              <a:off x="610" y="3178"/>
              <a:ext cx="475" cy="289"/>
            </a:xfrm>
            <a:custGeom>
              <a:avLst/>
              <a:gdLst>
                <a:gd name="T0" fmla="*/ 572 w 572"/>
                <a:gd name="T1" fmla="*/ 7 h 347"/>
                <a:gd name="T2" fmla="*/ 571 w 572"/>
                <a:gd name="T3" fmla="*/ 2 h 347"/>
                <a:gd name="T4" fmla="*/ 567 w 572"/>
                <a:gd name="T5" fmla="*/ 1 h 347"/>
                <a:gd name="T6" fmla="*/ 500 w 572"/>
                <a:gd name="T7" fmla="*/ 20 h 347"/>
                <a:gd name="T8" fmla="*/ 497 w 572"/>
                <a:gd name="T9" fmla="*/ 23 h 347"/>
                <a:gd name="T10" fmla="*/ 498 w 572"/>
                <a:gd name="T11" fmla="*/ 27 h 347"/>
                <a:gd name="T12" fmla="*/ 506 w 572"/>
                <a:gd name="T13" fmla="*/ 37 h 347"/>
                <a:gd name="T14" fmla="*/ 302 w 572"/>
                <a:gd name="T15" fmla="*/ 196 h 347"/>
                <a:gd name="T16" fmla="*/ 190 w 572"/>
                <a:gd name="T17" fmla="*/ 148 h 347"/>
                <a:gd name="T18" fmla="*/ 2 w 572"/>
                <a:gd name="T19" fmla="*/ 327 h 347"/>
                <a:gd name="T20" fmla="*/ 0 w 572"/>
                <a:gd name="T21" fmla="*/ 331 h 347"/>
                <a:gd name="T22" fmla="*/ 2 w 572"/>
                <a:gd name="T23" fmla="*/ 336 h 347"/>
                <a:gd name="T24" fmla="*/ 10 w 572"/>
                <a:gd name="T25" fmla="*/ 345 h 347"/>
                <a:gd name="T26" fmla="*/ 15 w 572"/>
                <a:gd name="T27" fmla="*/ 347 h 347"/>
                <a:gd name="T28" fmla="*/ 19 w 572"/>
                <a:gd name="T29" fmla="*/ 345 h 347"/>
                <a:gd name="T30" fmla="*/ 195 w 572"/>
                <a:gd name="T31" fmla="*/ 178 h 347"/>
                <a:gd name="T32" fmla="*/ 306 w 572"/>
                <a:gd name="T33" fmla="*/ 225 h 347"/>
                <a:gd name="T34" fmla="*/ 521 w 572"/>
                <a:gd name="T35" fmla="*/ 57 h 347"/>
                <a:gd name="T36" fmla="*/ 529 w 572"/>
                <a:gd name="T37" fmla="*/ 68 h 347"/>
                <a:gd name="T38" fmla="*/ 533 w 572"/>
                <a:gd name="T39" fmla="*/ 69 h 347"/>
                <a:gd name="T40" fmla="*/ 536 w 572"/>
                <a:gd name="T41" fmla="*/ 67 h 347"/>
                <a:gd name="T42" fmla="*/ 572 w 572"/>
                <a:gd name="T43" fmla="*/ 7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72" h="347">
                  <a:moveTo>
                    <a:pt x="572" y="7"/>
                  </a:moveTo>
                  <a:cubicBezTo>
                    <a:pt x="572" y="5"/>
                    <a:pt x="572" y="4"/>
                    <a:pt x="571" y="2"/>
                  </a:cubicBezTo>
                  <a:cubicBezTo>
                    <a:pt x="570" y="1"/>
                    <a:pt x="568" y="0"/>
                    <a:pt x="567" y="1"/>
                  </a:cubicBezTo>
                  <a:cubicBezTo>
                    <a:pt x="500" y="20"/>
                    <a:pt x="500" y="20"/>
                    <a:pt x="500" y="20"/>
                  </a:cubicBezTo>
                  <a:cubicBezTo>
                    <a:pt x="498" y="21"/>
                    <a:pt x="497" y="22"/>
                    <a:pt x="497" y="23"/>
                  </a:cubicBezTo>
                  <a:cubicBezTo>
                    <a:pt x="496" y="25"/>
                    <a:pt x="497" y="26"/>
                    <a:pt x="498" y="27"/>
                  </a:cubicBezTo>
                  <a:cubicBezTo>
                    <a:pt x="506" y="37"/>
                    <a:pt x="506" y="37"/>
                    <a:pt x="506" y="37"/>
                  </a:cubicBezTo>
                  <a:cubicBezTo>
                    <a:pt x="302" y="196"/>
                    <a:pt x="302" y="196"/>
                    <a:pt x="302" y="196"/>
                  </a:cubicBezTo>
                  <a:cubicBezTo>
                    <a:pt x="190" y="148"/>
                    <a:pt x="190" y="148"/>
                    <a:pt x="190" y="148"/>
                  </a:cubicBezTo>
                  <a:cubicBezTo>
                    <a:pt x="2" y="327"/>
                    <a:pt x="2" y="327"/>
                    <a:pt x="2" y="327"/>
                  </a:cubicBezTo>
                  <a:cubicBezTo>
                    <a:pt x="1" y="328"/>
                    <a:pt x="0" y="329"/>
                    <a:pt x="0" y="331"/>
                  </a:cubicBezTo>
                  <a:cubicBezTo>
                    <a:pt x="0" y="333"/>
                    <a:pt x="0" y="334"/>
                    <a:pt x="2" y="336"/>
                  </a:cubicBezTo>
                  <a:cubicBezTo>
                    <a:pt x="10" y="345"/>
                    <a:pt x="10" y="345"/>
                    <a:pt x="10" y="345"/>
                  </a:cubicBezTo>
                  <a:cubicBezTo>
                    <a:pt x="11" y="346"/>
                    <a:pt x="13" y="347"/>
                    <a:pt x="15" y="347"/>
                  </a:cubicBezTo>
                  <a:cubicBezTo>
                    <a:pt x="16" y="347"/>
                    <a:pt x="18" y="346"/>
                    <a:pt x="19" y="345"/>
                  </a:cubicBezTo>
                  <a:cubicBezTo>
                    <a:pt x="195" y="178"/>
                    <a:pt x="195" y="178"/>
                    <a:pt x="195" y="178"/>
                  </a:cubicBezTo>
                  <a:cubicBezTo>
                    <a:pt x="306" y="225"/>
                    <a:pt x="306" y="225"/>
                    <a:pt x="306" y="225"/>
                  </a:cubicBezTo>
                  <a:cubicBezTo>
                    <a:pt x="521" y="57"/>
                    <a:pt x="521" y="57"/>
                    <a:pt x="521" y="57"/>
                  </a:cubicBezTo>
                  <a:cubicBezTo>
                    <a:pt x="529" y="68"/>
                    <a:pt x="529" y="68"/>
                    <a:pt x="529" y="68"/>
                  </a:cubicBezTo>
                  <a:cubicBezTo>
                    <a:pt x="530" y="69"/>
                    <a:pt x="531" y="69"/>
                    <a:pt x="533" y="69"/>
                  </a:cubicBezTo>
                  <a:cubicBezTo>
                    <a:pt x="534" y="69"/>
                    <a:pt x="535" y="68"/>
                    <a:pt x="536" y="67"/>
                  </a:cubicBezTo>
                  <a:lnTo>
                    <a:pt x="572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35" name="Group 32"/>
          <p:cNvGrpSpPr>
            <a:grpSpLocks noChangeAspect="1"/>
          </p:cNvGrpSpPr>
          <p:nvPr/>
        </p:nvGrpSpPr>
        <p:grpSpPr bwMode="auto">
          <a:xfrm>
            <a:off x="8649327" y="3309569"/>
            <a:ext cx="907980" cy="644666"/>
            <a:chOff x="4354" y="1098"/>
            <a:chExt cx="800" cy="568"/>
          </a:xfrm>
          <a:solidFill>
            <a:srgbClr val="F67A3A"/>
          </a:solidFill>
        </p:grpSpPr>
        <p:sp>
          <p:nvSpPr>
            <p:cNvPr id="36" name="Freeform 33"/>
            <p:cNvSpPr>
              <a:spLocks noEditPoints="1"/>
            </p:cNvSpPr>
            <p:nvPr/>
          </p:nvSpPr>
          <p:spPr bwMode="auto">
            <a:xfrm>
              <a:off x="4441" y="1098"/>
              <a:ext cx="626" cy="423"/>
            </a:xfrm>
            <a:custGeom>
              <a:avLst/>
              <a:gdLst>
                <a:gd name="T0" fmla="*/ 621 w 628"/>
                <a:gd name="T1" fmla="*/ 7 h 423"/>
                <a:gd name="T2" fmla="*/ 605 w 628"/>
                <a:gd name="T3" fmla="*/ 0 h 423"/>
                <a:gd name="T4" fmla="*/ 24 w 628"/>
                <a:gd name="T5" fmla="*/ 0 h 423"/>
                <a:gd name="T6" fmla="*/ 7 w 628"/>
                <a:gd name="T7" fmla="*/ 7 h 423"/>
                <a:gd name="T8" fmla="*/ 0 w 628"/>
                <a:gd name="T9" fmla="*/ 23 h 423"/>
                <a:gd name="T10" fmla="*/ 0 w 628"/>
                <a:gd name="T11" fmla="*/ 423 h 423"/>
                <a:gd name="T12" fmla="*/ 628 w 628"/>
                <a:gd name="T13" fmla="*/ 423 h 423"/>
                <a:gd name="T14" fmla="*/ 628 w 628"/>
                <a:gd name="T15" fmla="*/ 23 h 423"/>
                <a:gd name="T16" fmla="*/ 621 w 628"/>
                <a:gd name="T17" fmla="*/ 7 h 423"/>
                <a:gd name="T18" fmla="*/ 314 w 628"/>
                <a:gd name="T19" fmla="*/ 13 h 423"/>
                <a:gd name="T20" fmla="*/ 321 w 628"/>
                <a:gd name="T21" fmla="*/ 20 h 423"/>
                <a:gd name="T22" fmla="*/ 314 w 628"/>
                <a:gd name="T23" fmla="*/ 27 h 423"/>
                <a:gd name="T24" fmla="*/ 307 w 628"/>
                <a:gd name="T25" fmla="*/ 20 h 423"/>
                <a:gd name="T26" fmla="*/ 314 w 628"/>
                <a:gd name="T27" fmla="*/ 13 h 423"/>
                <a:gd name="T28" fmla="*/ 587 w 628"/>
                <a:gd name="T29" fmla="*/ 382 h 423"/>
                <a:gd name="T30" fmla="*/ 41 w 628"/>
                <a:gd name="T31" fmla="*/ 382 h 423"/>
                <a:gd name="T32" fmla="*/ 41 w 628"/>
                <a:gd name="T33" fmla="*/ 41 h 423"/>
                <a:gd name="T34" fmla="*/ 587 w 628"/>
                <a:gd name="T35" fmla="*/ 41 h 423"/>
                <a:gd name="T36" fmla="*/ 587 w 628"/>
                <a:gd name="T37" fmla="*/ 382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28" h="423">
                  <a:moveTo>
                    <a:pt x="621" y="7"/>
                  </a:moveTo>
                  <a:cubicBezTo>
                    <a:pt x="617" y="2"/>
                    <a:pt x="611" y="0"/>
                    <a:pt x="605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17" y="0"/>
                    <a:pt x="11" y="2"/>
                    <a:pt x="7" y="7"/>
                  </a:cubicBezTo>
                  <a:cubicBezTo>
                    <a:pt x="2" y="11"/>
                    <a:pt x="0" y="17"/>
                    <a:pt x="0" y="23"/>
                  </a:cubicBezTo>
                  <a:cubicBezTo>
                    <a:pt x="0" y="423"/>
                    <a:pt x="0" y="423"/>
                    <a:pt x="0" y="423"/>
                  </a:cubicBezTo>
                  <a:cubicBezTo>
                    <a:pt x="628" y="423"/>
                    <a:pt x="628" y="423"/>
                    <a:pt x="628" y="423"/>
                  </a:cubicBezTo>
                  <a:cubicBezTo>
                    <a:pt x="628" y="23"/>
                    <a:pt x="628" y="23"/>
                    <a:pt x="628" y="23"/>
                  </a:cubicBezTo>
                  <a:cubicBezTo>
                    <a:pt x="628" y="17"/>
                    <a:pt x="626" y="11"/>
                    <a:pt x="621" y="7"/>
                  </a:cubicBezTo>
                  <a:close/>
                  <a:moveTo>
                    <a:pt x="314" y="13"/>
                  </a:moveTo>
                  <a:cubicBezTo>
                    <a:pt x="318" y="13"/>
                    <a:pt x="321" y="16"/>
                    <a:pt x="321" y="20"/>
                  </a:cubicBezTo>
                  <a:cubicBezTo>
                    <a:pt x="321" y="24"/>
                    <a:pt x="318" y="27"/>
                    <a:pt x="314" y="27"/>
                  </a:cubicBezTo>
                  <a:cubicBezTo>
                    <a:pt x="310" y="27"/>
                    <a:pt x="307" y="24"/>
                    <a:pt x="307" y="20"/>
                  </a:cubicBezTo>
                  <a:cubicBezTo>
                    <a:pt x="307" y="16"/>
                    <a:pt x="310" y="13"/>
                    <a:pt x="314" y="13"/>
                  </a:cubicBezTo>
                  <a:close/>
                  <a:moveTo>
                    <a:pt x="587" y="382"/>
                  </a:moveTo>
                  <a:cubicBezTo>
                    <a:pt x="41" y="382"/>
                    <a:pt x="41" y="382"/>
                    <a:pt x="41" y="382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587" y="41"/>
                    <a:pt x="587" y="41"/>
                    <a:pt x="587" y="41"/>
                  </a:cubicBezTo>
                  <a:lnTo>
                    <a:pt x="587" y="3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7" name="Freeform 34"/>
            <p:cNvSpPr>
              <a:spLocks noEditPoints="1"/>
            </p:cNvSpPr>
            <p:nvPr/>
          </p:nvSpPr>
          <p:spPr bwMode="auto">
            <a:xfrm>
              <a:off x="4354" y="1538"/>
              <a:ext cx="800" cy="97"/>
            </a:xfrm>
            <a:custGeom>
              <a:avLst/>
              <a:gdLst>
                <a:gd name="T0" fmla="*/ 87 w 802"/>
                <a:gd name="T1" fmla="*/ 0 h 97"/>
                <a:gd name="T2" fmla="*/ 4 w 802"/>
                <a:gd name="T3" fmla="*/ 83 h 97"/>
                <a:gd name="T4" fmla="*/ 2 w 802"/>
                <a:gd name="T5" fmla="*/ 92 h 97"/>
                <a:gd name="T6" fmla="*/ 10 w 802"/>
                <a:gd name="T7" fmla="*/ 97 h 97"/>
                <a:gd name="T8" fmla="*/ 792 w 802"/>
                <a:gd name="T9" fmla="*/ 97 h 97"/>
                <a:gd name="T10" fmla="*/ 800 w 802"/>
                <a:gd name="T11" fmla="*/ 92 h 97"/>
                <a:gd name="T12" fmla="*/ 798 w 802"/>
                <a:gd name="T13" fmla="*/ 83 h 97"/>
                <a:gd name="T14" fmla="*/ 715 w 802"/>
                <a:gd name="T15" fmla="*/ 0 h 97"/>
                <a:gd name="T16" fmla="*/ 87 w 802"/>
                <a:gd name="T17" fmla="*/ 0 h 97"/>
                <a:gd name="T18" fmla="*/ 711 w 802"/>
                <a:gd name="T19" fmla="*/ 47 h 97"/>
                <a:gd name="T20" fmla="*/ 712 w 802"/>
                <a:gd name="T21" fmla="*/ 54 h 97"/>
                <a:gd name="T22" fmla="*/ 706 w 802"/>
                <a:gd name="T23" fmla="*/ 58 h 97"/>
                <a:gd name="T24" fmla="*/ 484 w 802"/>
                <a:gd name="T25" fmla="*/ 58 h 97"/>
                <a:gd name="T26" fmla="*/ 485 w 802"/>
                <a:gd name="T27" fmla="*/ 64 h 97"/>
                <a:gd name="T28" fmla="*/ 484 w 802"/>
                <a:gd name="T29" fmla="*/ 67 h 97"/>
                <a:gd name="T30" fmla="*/ 481 w 802"/>
                <a:gd name="T31" fmla="*/ 69 h 97"/>
                <a:gd name="T32" fmla="*/ 321 w 802"/>
                <a:gd name="T33" fmla="*/ 69 h 97"/>
                <a:gd name="T34" fmla="*/ 318 w 802"/>
                <a:gd name="T35" fmla="*/ 67 h 97"/>
                <a:gd name="T36" fmla="*/ 317 w 802"/>
                <a:gd name="T37" fmla="*/ 64 h 97"/>
                <a:gd name="T38" fmla="*/ 318 w 802"/>
                <a:gd name="T39" fmla="*/ 58 h 97"/>
                <a:gd name="T40" fmla="*/ 96 w 802"/>
                <a:gd name="T41" fmla="*/ 58 h 97"/>
                <a:gd name="T42" fmla="*/ 90 w 802"/>
                <a:gd name="T43" fmla="*/ 54 h 97"/>
                <a:gd name="T44" fmla="*/ 91 w 802"/>
                <a:gd name="T45" fmla="*/ 47 h 97"/>
                <a:gd name="T46" fmla="*/ 113 w 802"/>
                <a:gd name="T47" fmla="*/ 20 h 97"/>
                <a:gd name="T48" fmla="*/ 689 w 802"/>
                <a:gd name="T49" fmla="*/ 20 h 97"/>
                <a:gd name="T50" fmla="*/ 711 w 802"/>
                <a:gd name="T51" fmla="*/ 4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802" h="97">
                  <a:moveTo>
                    <a:pt x="87" y="0"/>
                  </a:moveTo>
                  <a:cubicBezTo>
                    <a:pt x="4" y="83"/>
                    <a:pt x="4" y="83"/>
                    <a:pt x="4" y="83"/>
                  </a:cubicBezTo>
                  <a:cubicBezTo>
                    <a:pt x="1" y="85"/>
                    <a:pt x="0" y="89"/>
                    <a:pt x="2" y="92"/>
                  </a:cubicBezTo>
                  <a:cubicBezTo>
                    <a:pt x="3" y="95"/>
                    <a:pt x="6" y="97"/>
                    <a:pt x="10" y="97"/>
                  </a:cubicBezTo>
                  <a:cubicBezTo>
                    <a:pt x="792" y="97"/>
                    <a:pt x="792" y="97"/>
                    <a:pt x="792" y="97"/>
                  </a:cubicBezTo>
                  <a:cubicBezTo>
                    <a:pt x="796" y="97"/>
                    <a:pt x="799" y="95"/>
                    <a:pt x="800" y="92"/>
                  </a:cubicBezTo>
                  <a:cubicBezTo>
                    <a:pt x="802" y="89"/>
                    <a:pt x="801" y="85"/>
                    <a:pt x="798" y="83"/>
                  </a:cubicBezTo>
                  <a:cubicBezTo>
                    <a:pt x="715" y="0"/>
                    <a:pt x="715" y="0"/>
                    <a:pt x="715" y="0"/>
                  </a:cubicBezTo>
                  <a:lnTo>
                    <a:pt x="87" y="0"/>
                  </a:lnTo>
                  <a:close/>
                  <a:moveTo>
                    <a:pt x="711" y="47"/>
                  </a:moveTo>
                  <a:cubicBezTo>
                    <a:pt x="713" y="49"/>
                    <a:pt x="713" y="51"/>
                    <a:pt x="712" y="54"/>
                  </a:cubicBezTo>
                  <a:cubicBezTo>
                    <a:pt x="711" y="56"/>
                    <a:pt x="709" y="58"/>
                    <a:pt x="706" y="58"/>
                  </a:cubicBezTo>
                  <a:cubicBezTo>
                    <a:pt x="484" y="58"/>
                    <a:pt x="484" y="58"/>
                    <a:pt x="484" y="58"/>
                  </a:cubicBezTo>
                  <a:cubicBezTo>
                    <a:pt x="485" y="64"/>
                    <a:pt x="485" y="64"/>
                    <a:pt x="485" y="64"/>
                  </a:cubicBezTo>
                  <a:cubicBezTo>
                    <a:pt x="485" y="65"/>
                    <a:pt x="485" y="66"/>
                    <a:pt x="484" y="67"/>
                  </a:cubicBezTo>
                  <a:cubicBezTo>
                    <a:pt x="483" y="68"/>
                    <a:pt x="482" y="69"/>
                    <a:pt x="481" y="69"/>
                  </a:cubicBezTo>
                  <a:cubicBezTo>
                    <a:pt x="321" y="69"/>
                    <a:pt x="321" y="69"/>
                    <a:pt x="321" y="69"/>
                  </a:cubicBezTo>
                  <a:cubicBezTo>
                    <a:pt x="320" y="69"/>
                    <a:pt x="319" y="68"/>
                    <a:pt x="318" y="67"/>
                  </a:cubicBezTo>
                  <a:cubicBezTo>
                    <a:pt x="317" y="66"/>
                    <a:pt x="317" y="65"/>
                    <a:pt x="317" y="64"/>
                  </a:cubicBezTo>
                  <a:cubicBezTo>
                    <a:pt x="318" y="58"/>
                    <a:pt x="318" y="58"/>
                    <a:pt x="318" y="58"/>
                  </a:cubicBezTo>
                  <a:cubicBezTo>
                    <a:pt x="96" y="58"/>
                    <a:pt x="96" y="58"/>
                    <a:pt x="96" y="58"/>
                  </a:cubicBezTo>
                  <a:cubicBezTo>
                    <a:pt x="93" y="58"/>
                    <a:pt x="91" y="56"/>
                    <a:pt x="90" y="54"/>
                  </a:cubicBezTo>
                  <a:cubicBezTo>
                    <a:pt x="89" y="51"/>
                    <a:pt x="89" y="49"/>
                    <a:pt x="91" y="47"/>
                  </a:cubicBezTo>
                  <a:cubicBezTo>
                    <a:pt x="113" y="20"/>
                    <a:pt x="113" y="20"/>
                    <a:pt x="113" y="20"/>
                  </a:cubicBezTo>
                  <a:cubicBezTo>
                    <a:pt x="689" y="20"/>
                    <a:pt x="689" y="20"/>
                    <a:pt x="689" y="20"/>
                  </a:cubicBezTo>
                  <a:lnTo>
                    <a:pt x="711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38" name="Freeform 35"/>
            <p:cNvSpPr>
              <a:spLocks noEditPoints="1"/>
            </p:cNvSpPr>
            <p:nvPr/>
          </p:nvSpPr>
          <p:spPr bwMode="auto">
            <a:xfrm>
              <a:off x="4355" y="1637"/>
              <a:ext cx="798" cy="29"/>
            </a:xfrm>
            <a:custGeom>
              <a:avLst/>
              <a:gdLst>
                <a:gd name="T0" fmla="*/ 791 w 800"/>
                <a:gd name="T1" fmla="*/ 3 h 29"/>
                <a:gd name="T2" fmla="*/ 469 w 800"/>
                <a:gd name="T3" fmla="*/ 3 h 29"/>
                <a:gd name="T4" fmla="*/ 468 w 800"/>
                <a:gd name="T5" fmla="*/ 6 h 29"/>
                <a:gd name="T6" fmla="*/ 461 w 800"/>
                <a:gd name="T7" fmla="*/ 9 h 29"/>
                <a:gd name="T8" fmla="*/ 339 w 800"/>
                <a:gd name="T9" fmla="*/ 9 h 29"/>
                <a:gd name="T10" fmla="*/ 332 w 800"/>
                <a:gd name="T11" fmla="*/ 6 h 29"/>
                <a:gd name="T12" fmla="*/ 331 w 800"/>
                <a:gd name="T13" fmla="*/ 3 h 29"/>
                <a:gd name="T14" fmla="*/ 9 w 800"/>
                <a:gd name="T15" fmla="*/ 3 h 29"/>
                <a:gd name="T16" fmla="*/ 0 w 800"/>
                <a:gd name="T17" fmla="*/ 0 h 29"/>
                <a:gd name="T18" fmla="*/ 0 w 800"/>
                <a:gd name="T19" fmla="*/ 9 h 29"/>
                <a:gd name="T20" fmla="*/ 6 w 800"/>
                <a:gd name="T21" fmla="*/ 23 h 29"/>
                <a:gd name="T22" fmla="*/ 21 w 800"/>
                <a:gd name="T23" fmla="*/ 29 h 29"/>
                <a:gd name="T24" fmla="*/ 779 w 800"/>
                <a:gd name="T25" fmla="*/ 29 h 29"/>
                <a:gd name="T26" fmla="*/ 794 w 800"/>
                <a:gd name="T27" fmla="*/ 23 h 29"/>
                <a:gd name="T28" fmla="*/ 800 w 800"/>
                <a:gd name="T29" fmla="*/ 9 h 29"/>
                <a:gd name="T30" fmla="*/ 800 w 800"/>
                <a:gd name="T31" fmla="*/ 0 h 29"/>
                <a:gd name="T32" fmla="*/ 791 w 800"/>
                <a:gd name="T33" fmla="*/ 3 h 29"/>
                <a:gd name="T34" fmla="*/ 72 w 800"/>
                <a:gd name="T35" fmla="*/ 21 h 29"/>
                <a:gd name="T36" fmla="*/ 68 w 800"/>
                <a:gd name="T37" fmla="*/ 16 h 29"/>
                <a:gd name="T38" fmla="*/ 72 w 800"/>
                <a:gd name="T39" fmla="*/ 12 h 29"/>
                <a:gd name="T40" fmla="*/ 77 w 800"/>
                <a:gd name="T41" fmla="*/ 16 h 29"/>
                <a:gd name="T42" fmla="*/ 72 w 800"/>
                <a:gd name="T43" fmla="*/ 21 h 29"/>
                <a:gd name="T44" fmla="*/ 94 w 800"/>
                <a:gd name="T45" fmla="*/ 21 h 29"/>
                <a:gd name="T46" fmla="*/ 89 w 800"/>
                <a:gd name="T47" fmla="*/ 16 h 29"/>
                <a:gd name="T48" fmla="*/ 94 w 800"/>
                <a:gd name="T49" fmla="*/ 12 h 29"/>
                <a:gd name="T50" fmla="*/ 98 w 800"/>
                <a:gd name="T51" fmla="*/ 16 h 29"/>
                <a:gd name="T52" fmla="*/ 94 w 800"/>
                <a:gd name="T53" fmla="*/ 21 h 29"/>
                <a:gd name="T54" fmla="*/ 115 w 800"/>
                <a:gd name="T55" fmla="*/ 21 h 29"/>
                <a:gd name="T56" fmla="*/ 111 w 800"/>
                <a:gd name="T57" fmla="*/ 16 h 29"/>
                <a:gd name="T58" fmla="*/ 115 w 800"/>
                <a:gd name="T59" fmla="*/ 12 h 29"/>
                <a:gd name="T60" fmla="*/ 120 w 800"/>
                <a:gd name="T61" fmla="*/ 16 h 29"/>
                <a:gd name="T62" fmla="*/ 115 w 800"/>
                <a:gd name="T63" fmla="*/ 2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800" h="29">
                  <a:moveTo>
                    <a:pt x="791" y="3"/>
                  </a:moveTo>
                  <a:cubicBezTo>
                    <a:pt x="469" y="3"/>
                    <a:pt x="469" y="3"/>
                    <a:pt x="469" y="3"/>
                  </a:cubicBezTo>
                  <a:cubicBezTo>
                    <a:pt x="469" y="4"/>
                    <a:pt x="468" y="5"/>
                    <a:pt x="468" y="6"/>
                  </a:cubicBezTo>
                  <a:cubicBezTo>
                    <a:pt x="466" y="8"/>
                    <a:pt x="463" y="9"/>
                    <a:pt x="461" y="9"/>
                  </a:cubicBezTo>
                  <a:cubicBezTo>
                    <a:pt x="339" y="9"/>
                    <a:pt x="339" y="9"/>
                    <a:pt x="339" y="9"/>
                  </a:cubicBezTo>
                  <a:cubicBezTo>
                    <a:pt x="337" y="9"/>
                    <a:pt x="334" y="8"/>
                    <a:pt x="332" y="6"/>
                  </a:cubicBezTo>
                  <a:cubicBezTo>
                    <a:pt x="332" y="5"/>
                    <a:pt x="331" y="4"/>
                    <a:pt x="331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5" y="3"/>
                    <a:pt x="2" y="2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14"/>
                    <a:pt x="2" y="19"/>
                    <a:pt x="6" y="23"/>
                  </a:cubicBezTo>
                  <a:cubicBezTo>
                    <a:pt x="10" y="27"/>
                    <a:pt x="15" y="29"/>
                    <a:pt x="21" y="29"/>
                  </a:cubicBezTo>
                  <a:cubicBezTo>
                    <a:pt x="779" y="29"/>
                    <a:pt x="779" y="29"/>
                    <a:pt x="779" y="29"/>
                  </a:cubicBezTo>
                  <a:cubicBezTo>
                    <a:pt x="785" y="29"/>
                    <a:pt x="790" y="27"/>
                    <a:pt x="794" y="23"/>
                  </a:cubicBezTo>
                  <a:cubicBezTo>
                    <a:pt x="798" y="19"/>
                    <a:pt x="800" y="14"/>
                    <a:pt x="800" y="9"/>
                  </a:cubicBezTo>
                  <a:cubicBezTo>
                    <a:pt x="800" y="0"/>
                    <a:pt x="800" y="0"/>
                    <a:pt x="800" y="0"/>
                  </a:cubicBezTo>
                  <a:cubicBezTo>
                    <a:pt x="798" y="2"/>
                    <a:pt x="795" y="3"/>
                    <a:pt x="791" y="3"/>
                  </a:cubicBezTo>
                  <a:close/>
                  <a:moveTo>
                    <a:pt x="72" y="21"/>
                  </a:moveTo>
                  <a:cubicBezTo>
                    <a:pt x="70" y="21"/>
                    <a:pt x="68" y="19"/>
                    <a:pt x="68" y="16"/>
                  </a:cubicBezTo>
                  <a:cubicBezTo>
                    <a:pt x="68" y="14"/>
                    <a:pt x="70" y="12"/>
                    <a:pt x="72" y="12"/>
                  </a:cubicBezTo>
                  <a:cubicBezTo>
                    <a:pt x="75" y="12"/>
                    <a:pt x="77" y="14"/>
                    <a:pt x="77" y="16"/>
                  </a:cubicBezTo>
                  <a:cubicBezTo>
                    <a:pt x="77" y="19"/>
                    <a:pt x="75" y="21"/>
                    <a:pt x="72" y="21"/>
                  </a:cubicBezTo>
                  <a:close/>
                  <a:moveTo>
                    <a:pt x="94" y="21"/>
                  </a:moveTo>
                  <a:cubicBezTo>
                    <a:pt x="91" y="21"/>
                    <a:pt x="89" y="19"/>
                    <a:pt x="89" y="16"/>
                  </a:cubicBezTo>
                  <a:cubicBezTo>
                    <a:pt x="89" y="14"/>
                    <a:pt x="91" y="12"/>
                    <a:pt x="94" y="12"/>
                  </a:cubicBezTo>
                  <a:cubicBezTo>
                    <a:pt x="96" y="12"/>
                    <a:pt x="98" y="14"/>
                    <a:pt x="98" y="16"/>
                  </a:cubicBezTo>
                  <a:cubicBezTo>
                    <a:pt x="98" y="19"/>
                    <a:pt x="96" y="21"/>
                    <a:pt x="94" y="21"/>
                  </a:cubicBezTo>
                  <a:close/>
                  <a:moveTo>
                    <a:pt x="115" y="21"/>
                  </a:moveTo>
                  <a:cubicBezTo>
                    <a:pt x="113" y="21"/>
                    <a:pt x="111" y="19"/>
                    <a:pt x="111" y="16"/>
                  </a:cubicBezTo>
                  <a:cubicBezTo>
                    <a:pt x="111" y="14"/>
                    <a:pt x="113" y="12"/>
                    <a:pt x="115" y="12"/>
                  </a:cubicBezTo>
                  <a:cubicBezTo>
                    <a:pt x="118" y="12"/>
                    <a:pt x="120" y="14"/>
                    <a:pt x="120" y="16"/>
                  </a:cubicBezTo>
                  <a:cubicBezTo>
                    <a:pt x="120" y="19"/>
                    <a:pt x="118" y="21"/>
                    <a:pt x="115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9" name="Freeform 36"/>
            <p:cNvSpPr>
              <a:spLocks/>
            </p:cNvSpPr>
            <p:nvPr/>
          </p:nvSpPr>
          <p:spPr bwMode="auto">
            <a:xfrm>
              <a:off x="4702" y="1225"/>
              <a:ext cx="50" cy="48"/>
            </a:xfrm>
            <a:custGeom>
              <a:avLst/>
              <a:gdLst>
                <a:gd name="T0" fmla="*/ 50 w 50"/>
                <a:gd name="T1" fmla="*/ 24 h 48"/>
                <a:gd name="T2" fmla="*/ 47 w 50"/>
                <a:gd name="T3" fmla="*/ 36 h 48"/>
                <a:gd name="T4" fmla="*/ 40 w 50"/>
                <a:gd name="T5" fmla="*/ 30 h 48"/>
                <a:gd name="T6" fmla="*/ 41 w 50"/>
                <a:gd name="T7" fmla="*/ 24 h 48"/>
                <a:gd name="T8" fmla="*/ 25 w 50"/>
                <a:gd name="T9" fmla="*/ 8 h 48"/>
                <a:gd name="T10" fmla="*/ 9 w 50"/>
                <a:gd name="T11" fmla="*/ 24 h 48"/>
                <a:gd name="T12" fmla="*/ 19 w 50"/>
                <a:gd name="T13" fmla="*/ 40 h 48"/>
                <a:gd name="T14" fmla="*/ 19 w 50"/>
                <a:gd name="T15" fmla="*/ 48 h 48"/>
                <a:gd name="T16" fmla="*/ 0 w 50"/>
                <a:gd name="T17" fmla="*/ 24 h 48"/>
                <a:gd name="T18" fmla="*/ 25 w 50"/>
                <a:gd name="T19" fmla="*/ 0 h 48"/>
                <a:gd name="T20" fmla="*/ 50 w 50"/>
                <a:gd name="T21" fmla="*/ 2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50" y="24"/>
                  </a:moveTo>
                  <a:cubicBezTo>
                    <a:pt x="50" y="29"/>
                    <a:pt x="48" y="33"/>
                    <a:pt x="47" y="36"/>
                  </a:cubicBezTo>
                  <a:cubicBezTo>
                    <a:pt x="40" y="30"/>
                    <a:pt x="40" y="30"/>
                    <a:pt x="40" y="30"/>
                  </a:cubicBezTo>
                  <a:cubicBezTo>
                    <a:pt x="41" y="28"/>
                    <a:pt x="41" y="26"/>
                    <a:pt x="41" y="24"/>
                  </a:cubicBezTo>
                  <a:cubicBezTo>
                    <a:pt x="41" y="15"/>
                    <a:pt x="34" y="8"/>
                    <a:pt x="25" y="8"/>
                  </a:cubicBezTo>
                  <a:cubicBezTo>
                    <a:pt x="16" y="8"/>
                    <a:pt x="9" y="15"/>
                    <a:pt x="9" y="24"/>
                  </a:cubicBezTo>
                  <a:cubicBezTo>
                    <a:pt x="9" y="31"/>
                    <a:pt x="13" y="37"/>
                    <a:pt x="19" y="40"/>
                  </a:cubicBezTo>
                  <a:cubicBezTo>
                    <a:pt x="19" y="48"/>
                    <a:pt x="19" y="48"/>
                    <a:pt x="19" y="48"/>
                  </a:cubicBezTo>
                  <a:cubicBezTo>
                    <a:pt x="8" y="45"/>
                    <a:pt x="0" y="36"/>
                    <a:pt x="0" y="24"/>
                  </a:cubicBezTo>
                  <a:cubicBezTo>
                    <a:pt x="0" y="11"/>
                    <a:pt x="11" y="0"/>
                    <a:pt x="25" y="0"/>
                  </a:cubicBezTo>
                  <a:cubicBezTo>
                    <a:pt x="39" y="0"/>
                    <a:pt x="50" y="11"/>
                    <a:pt x="50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40" name="Freeform 37"/>
            <p:cNvSpPr>
              <a:spLocks/>
            </p:cNvSpPr>
            <p:nvPr/>
          </p:nvSpPr>
          <p:spPr bwMode="auto">
            <a:xfrm>
              <a:off x="4682" y="1204"/>
              <a:ext cx="90" cy="90"/>
            </a:xfrm>
            <a:custGeom>
              <a:avLst/>
              <a:gdLst>
                <a:gd name="T0" fmla="*/ 45 w 90"/>
                <a:gd name="T1" fmla="*/ 0 h 90"/>
                <a:gd name="T2" fmla="*/ 0 w 90"/>
                <a:gd name="T3" fmla="*/ 45 h 90"/>
                <a:gd name="T4" fmla="*/ 39 w 90"/>
                <a:gd name="T5" fmla="*/ 90 h 90"/>
                <a:gd name="T6" fmla="*/ 39 w 90"/>
                <a:gd name="T7" fmla="*/ 82 h 90"/>
                <a:gd name="T8" fmla="*/ 8 w 90"/>
                <a:gd name="T9" fmla="*/ 45 h 90"/>
                <a:gd name="T10" fmla="*/ 45 w 90"/>
                <a:gd name="T11" fmla="*/ 9 h 90"/>
                <a:gd name="T12" fmla="*/ 82 w 90"/>
                <a:gd name="T13" fmla="*/ 45 h 90"/>
                <a:gd name="T14" fmla="*/ 75 w 90"/>
                <a:gd name="T15" fmla="*/ 66 h 90"/>
                <a:gd name="T16" fmla="*/ 81 w 90"/>
                <a:gd name="T17" fmla="*/ 72 h 90"/>
                <a:gd name="T18" fmla="*/ 90 w 90"/>
                <a:gd name="T19" fmla="*/ 45 h 90"/>
                <a:gd name="T20" fmla="*/ 45 w 90"/>
                <a:gd name="T21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0" h="90">
                  <a:moveTo>
                    <a:pt x="45" y="0"/>
                  </a:moveTo>
                  <a:cubicBezTo>
                    <a:pt x="20" y="0"/>
                    <a:pt x="0" y="21"/>
                    <a:pt x="0" y="45"/>
                  </a:cubicBezTo>
                  <a:cubicBezTo>
                    <a:pt x="0" y="68"/>
                    <a:pt x="17" y="87"/>
                    <a:pt x="39" y="90"/>
                  </a:cubicBezTo>
                  <a:cubicBezTo>
                    <a:pt x="39" y="82"/>
                    <a:pt x="39" y="82"/>
                    <a:pt x="39" y="82"/>
                  </a:cubicBezTo>
                  <a:cubicBezTo>
                    <a:pt x="21" y="79"/>
                    <a:pt x="8" y="64"/>
                    <a:pt x="8" y="45"/>
                  </a:cubicBezTo>
                  <a:cubicBezTo>
                    <a:pt x="8" y="25"/>
                    <a:pt x="25" y="9"/>
                    <a:pt x="45" y="9"/>
                  </a:cubicBezTo>
                  <a:cubicBezTo>
                    <a:pt x="65" y="9"/>
                    <a:pt x="82" y="25"/>
                    <a:pt x="82" y="45"/>
                  </a:cubicBezTo>
                  <a:cubicBezTo>
                    <a:pt x="82" y="53"/>
                    <a:pt x="79" y="60"/>
                    <a:pt x="75" y="66"/>
                  </a:cubicBezTo>
                  <a:cubicBezTo>
                    <a:pt x="81" y="72"/>
                    <a:pt x="81" y="72"/>
                    <a:pt x="81" y="72"/>
                  </a:cubicBezTo>
                  <a:cubicBezTo>
                    <a:pt x="87" y="65"/>
                    <a:pt x="90" y="55"/>
                    <a:pt x="90" y="45"/>
                  </a:cubicBezTo>
                  <a:cubicBezTo>
                    <a:pt x="90" y="21"/>
                    <a:pt x="70" y="0"/>
                    <a:pt x="4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41" name="Freeform 38"/>
            <p:cNvSpPr>
              <a:spLocks/>
            </p:cNvSpPr>
            <p:nvPr/>
          </p:nvSpPr>
          <p:spPr bwMode="auto">
            <a:xfrm>
              <a:off x="4727" y="1248"/>
              <a:ext cx="99" cy="167"/>
            </a:xfrm>
            <a:custGeom>
              <a:avLst/>
              <a:gdLst>
                <a:gd name="T0" fmla="*/ 0 w 99"/>
                <a:gd name="T1" fmla="*/ 1 h 167"/>
                <a:gd name="T2" fmla="*/ 0 w 99"/>
                <a:gd name="T3" fmla="*/ 1 h 167"/>
                <a:gd name="T4" fmla="*/ 0 w 99"/>
                <a:gd name="T5" fmla="*/ 143 h 167"/>
                <a:gd name="T6" fmla="*/ 0 w 99"/>
                <a:gd name="T7" fmla="*/ 143 h 167"/>
                <a:gd name="T8" fmla="*/ 1 w 99"/>
                <a:gd name="T9" fmla="*/ 143 h 167"/>
                <a:gd name="T10" fmla="*/ 1 w 99"/>
                <a:gd name="T11" fmla="*/ 143 h 167"/>
                <a:gd name="T12" fmla="*/ 29 w 99"/>
                <a:gd name="T13" fmla="*/ 119 h 167"/>
                <a:gd name="T14" fmla="*/ 29 w 99"/>
                <a:gd name="T15" fmla="*/ 119 h 167"/>
                <a:gd name="T16" fmla="*/ 29 w 99"/>
                <a:gd name="T17" fmla="*/ 119 h 167"/>
                <a:gd name="T18" fmla="*/ 30 w 99"/>
                <a:gd name="T19" fmla="*/ 119 h 167"/>
                <a:gd name="T20" fmla="*/ 47 w 99"/>
                <a:gd name="T21" fmla="*/ 163 h 167"/>
                <a:gd name="T22" fmla="*/ 50 w 99"/>
                <a:gd name="T23" fmla="*/ 166 h 167"/>
                <a:gd name="T24" fmla="*/ 54 w 99"/>
                <a:gd name="T25" fmla="*/ 166 h 167"/>
                <a:gd name="T26" fmla="*/ 76 w 99"/>
                <a:gd name="T27" fmla="*/ 157 h 167"/>
                <a:gd name="T28" fmla="*/ 79 w 99"/>
                <a:gd name="T29" fmla="*/ 155 h 167"/>
                <a:gd name="T30" fmla="*/ 79 w 99"/>
                <a:gd name="T31" fmla="*/ 151 h 167"/>
                <a:gd name="T32" fmla="*/ 61 w 99"/>
                <a:gd name="T33" fmla="*/ 107 h 167"/>
                <a:gd name="T34" fmla="*/ 61 w 99"/>
                <a:gd name="T35" fmla="*/ 106 h 167"/>
                <a:gd name="T36" fmla="*/ 61 w 99"/>
                <a:gd name="T37" fmla="*/ 106 h 167"/>
                <a:gd name="T38" fmla="*/ 62 w 99"/>
                <a:gd name="T39" fmla="*/ 106 h 167"/>
                <a:gd name="T40" fmla="*/ 98 w 99"/>
                <a:gd name="T41" fmla="*/ 104 h 167"/>
                <a:gd name="T42" fmla="*/ 99 w 99"/>
                <a:gd name="T43" fmla="*/ 104 h 167"/>
                <a:gd name="T44" fmla="*/ 99 w 99"/>
                <a:gd name="T45" fmla="*/ 104 h 167"/>
                <a:gd name="T46" fmla="*/ 99 w 99"/>
                <a:gd name="T47" fmla="*/ 103 h 167"/>
                <a:gd name="T48" fmla="*/ 1 w 99"/>
                <a:gd name="T49" fmla="*/ 1 h 167"/>
                <a:gd name="T50" fmla="*/ 0 w 99"/>
                <a:gd name="T51" fmla="*/ 1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99" h="167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1" y="143"/>
                    <a:pt x="1" y="143"/>
                    <a:pt x="1" y="143"/>
                  </a:cubicBezTo>
                  <a:cubicBezTo>
                    <a:pt x="1" y="143"/>
                    <a:pt x="1" y="143"/>
                    <a:pt x="1" y="143"/>
                  </a:cubicBezTo>
                  <a:cubicBezTo>
                    <a:pt x="29" y="119"/>
                    <a:pt x="29" y="119"/>
                    <a:pt x="29" y="119"/>
                  </a:cubicBezTo>
                  <a:cubicBezTo>
                    <a:pt x="29" y="119"/>
                    <a:pt x="29" y="119"/>
                    <a:pt x="29" y="119"/>
                  </a:cubicBezTo>
                  <a:cubicBezTo>
                    <a:pt x="29" y="119"/>
                    <a:pt x="29" y="119"/>
                    <a:pt x="29" y="119"/>
                  </a:cubicBezTo>
                  <a:cubicBezTo>
                    <a:pt x="29" y="119"/>
                    <a:pt x="30" y="119"/>
                    <a:pt x="30" y="119"/>
                  </a:cubicBezTo>
                  <a:cubicBezTo>
                    <a:pt x="47" y="163"/>
                    <a:pt x="47" y="163"/>
                    <a:pt x="47" y="163"/>
                  </a:cubicBezTo>
                  <a:cubicBezTo>
                    <a:pt x="48" y="164"/>
                    <a:pt x="49" y="165"/>
                    <a:pt x="50" y="166"/>
                  </a:cubicBezTo>
                  <a:cubicBezTo>
                    <a:pt x="52" y="167"/>
                    <a:pt x="53" y="167"/>
                    <a:pt x="54" y="166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7" y="157"/>
                    <a:pt x="78" y="156"/>
                    <a:pt x="79" y="155"/>
                  </a:cubicBezTo>
                  <a:cubicBezTo>
                    <a:pt x="79" y="153"/>
                    <a:pt x="79" y="152"/>
                    <a:pt x="79" y="151"/>
                  </a:cubicBezTo>
                  <a:cubicBezTo>
                    <a:pt x="61" y="107"/>
                    <a:pt x="61" y="107"/>
                    <a:pt x="61" y="107"/>
                  </a:cubicBezTo>
                  <a:cubicBezTo>
                    <a:pt x="61" y="106"/>
                    <a:pt x="61" y="106"/>
                    <a:pt x="61" y="106"/>
                  </a:cubicBezTo>
                  <a:cubicBezTo>
                    <a:pt x="61" y="106"/>
                    <a:pt x="61" y="106"/>
                    <a:pt x="61" y="106"/>
                  </a:cubicBezTo>
                  <a:cubicBezTo>
                    <a:pt x="61" y="106"/>
                    <a:pt x="62" y="106"/>
                    <a:pt x="62" y="106"/>
                  </a:cubicBezTo>
                  <a:cubicBezTo>
                    <a:pt x="98" y="104"/>
                    <a:pt x="98" y="104"/>
                    <a:pt x="98" y="104"/>
                  </a:cubicBezTo>
                  <a:cubicBezTo>
                    <a:pt x="98" y="104"/>
                    <a:pt x="98" y="104"/>
                    <a:pt x="99" y="104"/>
                  </a:cubicBezTo>
                  <a:cubicBezTo>
                    <a:pt x="99" y="104"/>
                    <a:pt x="99" y="104"/>
                    <a:pt x="99" y="104"/>
                  </a:cubicBezTo>
                  <a:cubicBezTo>
                    <a:pt x="99" y="104"/>
                    <a:pt x="99" y="103"/>
                    <a:pt x="99" y="103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0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42" name="矩形 41"/>
          <p:cNvSpPr/>
          <p:nvPr/>
        </p:nvSpPr>
        <p:spPr>
          <a:xfrm>
            <a:off x="2590065" y="3015012"/>
            <a:ext cx="240234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2.</a:t>
            </a:r>
            <a:r>
              <a:rPr lang="zh-CN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点击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此处添加标题</a:t>
            </a:r>
          </a:p>
        </p:txBody>
      </p:sp>
      <p:sp>
        <p:nvSpPr>
          <p:cNvPr id="43" name="矩形 42"/>
          <p:cNvSpPr/>
          <p:nvPr/>
        </p:nvSpPr>
        <p:spPr>
          <a:xfrm>
            <a:off x="2578950" y="3381640"/>
            <a:ext cx="2478264" cy="9325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0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0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</a:rPr>
              <a:t>8-14</a:t>
            </a:r>
            <a:r>
              <a:rPr lang="zh-CN" altLang="en-US" sz="10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</a:rPr>
              <a:t>号字，</a:t>
            </a:r>
            <a:r>
              <a:rPr lang="en-US" altLang="zh-CN" sz="10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</a:rPr>
              <a:t>1.3</a:t>
            </a:r>
            <a:r>
              <a:rPr lang="zh-CN" altLang="en-US" sz="10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</a:rPr>
              <a:t>倍字间距。</a:t>
            </a:r>
            <a:endParaRPr lang="zh-CN" altLang="en-US" sz="105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49" name="组合 6"/>
          <p:cNvGrpSpPr/>
          <p:nvPr/>
        </p:nvGrpSpPr>
        <p:grpSpPr>
          <a:xfrm>
            <a:off x="0" y="89926"/>
            <a:ext cx="6282268" cy="470836"/>
            <a:chOff x="0" y="182880"/>
            <a:chExt cx="6207760" cy="327259"/>
          </a:xfrm>
        </p:grpSpPr>
        <p:sp>
          <p:nvSpPr>
            <p:cNvPr id="50" name="矩形 49"/>
            <p:cNvSpPr/>
            <p:nvPr/>
          </p:nvSpPr>
          <p:spPr>
            <a:xfrm>
              <a:off x="0" y="182880"/>
              <a:ext cx="6015789" cy="32725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等腰三角形 5"/>
            <p:cNvSpPr/>
            <p:nvPr/>
          </p:nvSpPr>
          <p:spPr>
            <a:xfrm rot="10800000" flipH="1">
              <a:off x="6015789" y="182880"/>
              <a:ext cx="191971" cy="327259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2" name="矩形 51"/>
          <p:cNvSpPr/>
          <p:nvPr/>
        </p:nvSpPr>
        <p:spPr>
          <a:xfrm>
            <a:off x="412717" y="136444"/>
            <a:ext cx="36145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第二部分 </a:t>
            </a:r>
            <a:r>
              <a:rPr lang="en-US" altLang="zh-CN" dirty="0">
                <a:solidFill>
                  <a:schemeClr val="bg1"/>
                </a:solidFill>
              </a:rPr>
              <a:t>|</a:t>
            </a:r>
            <a:r>
              <a:rPr lang="zh-CN" altLang="en-US" dirty="0">
                <a:solidFill>
                  <a:schemeClr val="bg1"/>
                </a:solidFill>
              </a:rPr>
              <a:t> 技术解决</a:t>
            </a:r>
            <a:r>
              <a:rPr lang="zh-CN" altLang="en-US" dirty="0" smtClean="0">
                <a:solidFill>
                  <a:schemeClr val="bg1"/>
                </a:solidFill>
              </a:rPr>
              <a:t>方案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53" name="等腰三角形 10"/>
          <p:cNvSpPr/>
          <p:nvPr/>
        </p:nvSpPr>
        <p:spPr>
          <a:xfrm rot="5400000">
            <a:off x="90952" y="206040"/>
            <a:ext cx="305471" cy="263337"/>
          </a:xfrm>
          <a:prstGeom prst="triangle">
            <a:avLst/>
          </a:prstGeom>
          <a:solidFill>
            <a:srgbClr val="FF9D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4" name="日期占位符 3"/>
          <p:cNvSpPr txBox="1">
            <a:spLocks/>
          </p:cNvSpPr>
          <p:nvPr/>
        </p:nvSpPr>
        <p:spPr bwMode="auto">
          <a:xfrm>
            <a:off x="9919356" y="6173055"/>
            <a:ext cx="2106882" cy="323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1pPr>
            <a:lvl2pPr marL="742950" indent="-28575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2pPr>
            <a:lvl3pPr marL="11430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3pPr>
            <a:lvl4pPr marL="16002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4pPr>
            <a:lvl5pPr marL="20574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dirty="0" smtClean="0">
                <a:solidFill>
                  <a:schemeClr val="tx1"/>
                </a:solidFill>
                <a:ea typeface="宋体" charset="-122"/>
              </a:rPr>
              <a:t>2017/12/17</a:t>
            </a:r>
            <a:endParaRPr lang="en-US" altLang="zh-CN" dirty="0">
              <a:solidFill>
                <a:schemeClr val="tx1"/>
              </a:solidFill>
              <a:ea typeface="宋体" charset="-122"/>
            </a:endParaRPr>
          </a:p>
        </p:txBody>
      </p:sp>
      <p:sp>
        <p:nvSpPr>
          <p:cNvPr id="55" name="页脚占位符 4"/>
          <p:cNvSpPr txBox="1">
            <a:spLocks/>
          </p:cNvSpPr>
          <p:nvPr/>
        </p:nvSpPr>
        <p:spPr bwMode="auto">
          <a:xfrm>
            <a:off x="357700" y="6213926"/>
            <a:ext cx="6403232" cy="316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1pPr>
            <a:lvl2pPr marL="742950" indent="-28575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2pPr>
            <a:lvl3pPr marL="11430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3pPr>
            <a:lvl4pPr marL="16002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4pPr>
            <a:lvl5pPr marL="20574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smtClean="0">
                <a:solidFill>
                  <a:schemeClr val="tx1"/>
                </a:solidFill>
              </a:rPr>
              <a:t>北京航空航天大学 软件学院 创新杯</a:t>
            </a:r>
            <a:endParaRPr lang="zh-CN" altLang="en-US" dirty="0">
              <a:solidFill>
                <a:schemeClr val="tx1"/>
              </a:solidFill>
              <a:ea typeface="宋体" charset="-122"/>
            </a:endParaRPr>
          </a:p>
        </p:txBody>
      </p:sp>
      <p:sp>
        <p:nvSpPr>
          <p:cNvPr id="56" name="日期占位符 3"/>
          <p:cNvSpPr txBox="1">
            <a:spLocks/>
          </p:cNvSpPr>
          <p:nvPr/>
        </p:nvSpPr>
        <p:spPr bwMode="auto">
          <a:xfrm>
            <a:off x="10758789" y="157645"/>
            <a:ext cx="1257335" cy="348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1pPr>
            <a:lvl2pPr marL="742950" indent="-28575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2pPr>
            <a:lvl3pPr marL="11430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3pPr>
            <a:lvl4pPr marL="16002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4pPr>
            <a:lvl5pPr marL="20574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smtClean="0">
                <a:solidFill>
                  <a:schemeClr val="tx1"/>
                </a:solidFill>
                <a:ea typeface="宋体" charset="-122"/>
              </a:rPr>
              <a:t>智能问诊</a:t>
            </a:r>
            <a:endParaRPr lang="en-US" altLang="zh-CN" dirty="0">
              <a:solidFill>
                <a:schemeClr val="tx1"/>
              </a:solidFill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13677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>
            <a:off x="0" y="39303"/>
            <a:ext cx="121920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0" y="602917"/>
            <a:ext cx="121920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直角三角形 1"/>
          <p:cNvSpPr/>
          <p:nvPr/>
        </p:nvSpPr>
        <p:spPr>
          <a:xfrm flipH="1">
            <a:off x="5216893" y="1357162"/>
            <a:ext cx="6975107" cy="5500838"/>
          </a:xfrm>
          <a:prstGeom prst="rtTriangle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菱形 9"/>
          <p:cNvSpPr/>
          <p:nvPr/>
        </p:nvSpPr>
        <p:spPr>
          <a:xfrm rot="442893">
            <a:off x="6411374" y="4901994"/>
            <a:ext cx="760396" cy="760396"/>
          </a:xfrm>
          <a:prstGeom prst="diamond">
            <a:avLst/>
          </a:prstGeom>
          <a:solidFill>
            <a:srgbClr val="F5C6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菱形 12"/>
          <p:cNvSpPr/>
          <p:nvPr/>
        </p:nvSpPr>
        <p:spPr>
          <a:xfrm rot="442893">
            <a:off x="7502986" y="4036029"/>
            <a:ext cx="760396" cy="760396"/>
          </a:xfrm>
          <a:prstGeom prst="diamond">
            <a:avLst/>
          </a:prstGeom>
          <a:solidFill>
            <a:srgbClr val="FF9D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菱形 13"/>
          <p:cNvSpPr/>
          <p:nvPr/>
        </p:nvSpPr>
        <p:spPr>
          <a:xfrm rot="442893">
            <a:off x="8623865" y="3184241"/>
            <a:ext cx="760396" cy="760396"/>
          </a:xfrm>
          <a:prstGeom prst="diamond">
            <a:avLst/>
          </a:prstGeom>
          <a:solidFill>
            <a:srgbClr val="DA4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菱形 14"/>
          <p:cNvSpPr/>
          <p:nvPr/>
        </p:nvSpPr>
        <p:spPr>
          <a:xfrm rot="442893">
            <a:off x="9687738" y="2332453"/>
            <a:ext cx="760396" cy="760396"/>
          </a:xfrm>
          <a:prstGeom prst="diamond">
            <a:avLst/>
          </a:prstGeom>
          <a:solidFill>
            <a:srgbClr val="FB40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9884132" y="2420263"/>
            <a:ext cx="42431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 smtClean="0">
                <a:solidFill>
                  <a:schemeClr val="bg1"/>
                </a:solidFill>
              </a:rPr>
              <a:t>1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8820259" y="3272051"/>
            <a:ext cx="42431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</a:rPr>
              <a:t>2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7699380" y="4123839"/>
            <a:ext cx="42431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</a:rPr>
              <a:t>3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6607768" y="4989804"/>
            <a:ext cx="42431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</a:rPr>
              <a:t>4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654058" y="2050931"/>
            <a:ext cx="56988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231F20"/>
                </a:solidFill>
              </a:rPr>
              <a:t>点击此处添加标题</a:t>
            </a:r>
          </a:p>
        </p:txBody>
      </p:sp>
      <p:sp>
        <p:nvSpPr>
          <p:cNvPr id="23" name="矩形 22"/>
          <p:cNvSpPr/>
          <p:nvPr/>
        </p:nvSpPr>
        <p:spPr>
          <a:xfrm>
            <a:off x="642943" y="2332739"/>
            <a:ext cx="5722735" cy="5324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100" dirty="0" smtClean="0">
                <a:solidFill>
                  <a:srgbClr val="231F20"/>
                </a:solid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100" dirty="0" smtClean="0">
                <a:solidFill>
                  <a:srgbClr val="231F20"/>
                </a:solidFill>
                <a:latin typeface="微软雅黑" charset="0"/>
                <a:ea typeface="微软雅黑" charset="0"/>
              </a:rPr>
              <a:t>8-14</a:t>
            </a:r>
            <a:r>
              <a:rPr lang="zh-CN" altLang="en-US" sz="1100" dirty="0" smtClean="0">
                <a:solidFill>
                  <a:srgbClr val="231F20"/>
                </a:solidFill>
                <a:latin typeface="微软雅黑" charset="0"/>
                <a:ea typeface="微软雅黑" charset="0"/>
              </a:rPr>
              <a:t>号字，</a:t>
            </a:r>
            <a:r>
              <a:rPr lang="en-US" altLang="zh-CN" sz="1100" dirty="0" smtClean="0">
                <a:solidFill>
                  <a:srgbClr val="231F20"/>
                </a:solidFill>
                <a:latin typeface="微软雅黑" charset="0"/>
                <a:ea typeface="微软雅黑" charset="0"/>
              </a:rPr>
              <a:t>1.3</a:t>
            </a:r>
            <a:r>
              <a:rPr lang="zh-CN" altLang="en-US" sz="1100" dirty="0" smtClean="0">
                <a:solidFill>
                  <a:srgbClr val="231F20"/>
                </a:solidFill>
                <a:latin typeface="微软雅黑" charset="0"/>
                <a:ea typeface="微软雅黑" charset="0"/>
              </a:rPr>
              <a:t>倍字间距。</a:t>
            </a:r>
            <a:endParaRPr lang="zh-CN" altLang="en-US" sz="1100" dirty="0">
              <a:solidFill>
                <a:srgbClr val="231F20"/>
              </a:solidFill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654058" y="2957437"/>
            <a:ext cx="56988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231F20"/>
                </a:solidFill>
              </a:rPr>
              <a:t>点击此处添加标题</a:t>
            </a:r>
          </a:p>
        </p:txBody>
      </p:sp>
      <p:sp>
        <p:nvSpPr>
          <p:cNvPr id="25" name="矩形 24"/>
          <p:cNvSpPr/>
          <p:nvPr/>
        </p:nvSpPr>
        <p:spPr>
          <a:xfrm>
            <a:off x="642943" y="3239245"/>
            <a:ext cx="5722735" cy="5324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100" dirty="0" smtClean="0">
                <a:solidFill>
                  <a:srgbClr val="231F20"/>
                </a:solid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100" dirty="0" smtClean="0">
                <a:solidFill>
                  <a:srgbClr val="231F20"/>
                </a:solidFill>
                <a:latin typeface="微软雅黑" charset="0"/>
                <a:ea typeface="微软雅黑" charset="0"/>
              </a:rPr>
              <a:t>8-14</a:t>
            </a:r>
            <a:r>
              <a:rPr lang="zh-CN" altLang="en-US" sz="1100" dirty="0" smtClean="0">
                <a:solidFill>
                  <a:srgbClr val="231F20"/>
                </a:solidFill>
                <a:latin typeface="微软雅黑" charset="0"/>
                <a:ea typeface="微软雅黑" charset="0"/>
              </a:rPr>
              <a:t>号字，</a:t>
            </a:r>
            <a:r>
              <a:rPr lang="en-US" altLang="zh-CN" sz="1100" dirty="0" smtClean="0">
                <a:solidFill>
                  <a:srgbClr val="231F20"/>
                </a:solidFill>
                <a:latin typeface="微软雅黑" charset="0"/>
                <a:ea typeface="微软雅黑" charset="0"/>
              </a:rPr>
              <a:t>1.3</a:t>
            </a:r>
            <a:r>
              <a:rPr lang="zh-CN" altLang="en-US" sz="1100" dirty="0" smtClean="0">
                <a:solidFill>
                  <a:srgbClr val="231F20"/>
                </a:solidFill>
                <a:latin typeface="微软雅黑" charset="0"/>
                <a:ea typeface="微软雅黑" charset="0"/>
              </a:rPr>
              <a:t>倍字间距。</a:t>
            </a:r>
            <a:endParaRPr lang="zh-CN" altLang="en-US" sz="1100" dirty="0">
              <a:solidFill>
                <a:srgbClr val="231F20"/>
              </a:solidFill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654058" y="3902779"/>
            <a:ext cx="56988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231F20"/>
                </a:solidFill>
              </a:rPr>
              <a:t>点击此处添加标题</a:t>
            </a:r>
          </a:p>
        </p:txBody>
      </p:sp>
      <p:sp>
        <p:nvSpPr>
          <p:cNvPr id="29" name="矩形 28"/>
          <p:cNvSpPr/>
          <p:nvPr/>
        </p:nvSpPr>
        <p:spPr>
          <a:xfrm>
            <a:off x="642943" y="4184587"/>
            <a:ext cx="5722735" cy="5324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100" dirty="0" smtClean="0">
                <a:solidFill>
                  <a:srgbClr val="231F20"/>
                </a:solid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100" dirty="0" smtClean="0">
                <a:solidFill>
                  <a:srgbClr val="231F20"/>
                </a:solidFill>
                <a:latin typeface="微软雅黑" charset="0"/>
                <a:ea typeface="微软雅黑" charset="0"/>
              </a:rPr>
              <a:t>8-14</a:t>
            </a:r>
            <a:r>
              <a:rPr lang="zh-CN" altLang="en-US" sz="1100" dirty="0" smtClean="0">
                <a:solidFill>
                  <a:srgbClr val="231F20"/>
                </a:solidFill>
                <a:latin typeface="微软雅黑" charset="0"/>
                <a:ea typeface="微软雅黑" charset="0"/>
              </a:rPr>
              <a:t>号字，</a:t>
            </a:r>
            <a:r>
              <a:rPr lang="en-US" altLang="zh-CN" sz="1100" dirty="0" smtClean="0">
                <a:solidFill>
                  <a:srgbClr val="231F20"/>
                </a:solidFill>
                <a:latin typeface="微软雅黑" charset="0"/>
                <a:ea typeface="微软雅黑" charset="0"/>
              </a:rPr>
              <a:t>1.3</a:t>
            </a:r>
            <a:r>
              <a:rPr lang="zh-CN" altLang="en-US" sz="1100" dirty="0" smtClean="0">
                <a:solidFill>
                  <a:srgbClr val="231F20"/>
                </a:solidFill>
                <a:latin typeface="微软雅黑" charset="0"/>
                <a:ea typeface="微软雅黑" charset="0"/>
              </a:rPr>
              <a:t>倍字间距。</a:t>
            </a:r>
            <a:endParaRPr lang="zh-CN" altLang="en-US" sz="1100" dirty="0">
              <a:solidFill>
                <a:srgbClr val="231F20"/>
              </a:solidFill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654058" y="4814182"/>
            <a:ext cx="56988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231F20"/>
                </a:solidFill>
              </a:rPr>
              <a:t>点击此处添加标题</a:t>
            </a:r>
          </a:p>
        </p:txBody>
      </p:sp>
      <p:sp>
        <p:nvSpPr>
          <p:cNvPr id="31" name="矩形 30"/>
          <p:cNvSpPr/>
          <p:nvPr/>
        </p:nvSpPr>
        <p:spPr>
          <a:xfrm>
            <a:off x="642943" y="5095990"/>
            <a:ext cx="5722735" cy="5324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100" dirty="0" smtClean="0">
                <a:solidFill>
                  <a:srgbClr val="231F20"/>
                </a:solid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100" dirty="0" smtClean="0">
                <a:solidFill>
                  <a:srgbClr val="231F20"/>
                </a:solidFill>
                <a:latin typeface="微软雅黑" charset="0"/>
                <a:ea typeface="微软雅黑" charset="0"/>
              </a:rPr>
              <a:t>8-14</a:t>
            </a:r>
            <a:r>
              <a:rPr lang="zh-CN" altLang="en-US" sz="1100" dirty="0" smtClean="0">
                <a:solidFill>
                  <a:srgbClr val="231F20"/>
                </a:solidFill>
                <a:latin typeface="微软雅黑" charset="0"/>
                <a:ea typeface="微软雅黑" charset="0"/>
              </a:rPr>
              <a:t>号字，</a:t>
            </a:r>
            <a:r>
              <a:rPr lang="en-US" altLang="zh-CN" sz="1100" dirty="0" smtClean="0">
                <a:solidFill>
                  <a:srgbClr val="231F20"/>
                </a:solidFill>
                <a:latin typeface="微软雅黑" charset="0"/>
                <a:ea typeface="微软雅黑" charset="0"/>
              </a:rPr>
              <a:t>1.3</a:t>
            </a:r>
            <a:r>
              <a:rPr lang="zh-CN" altLang="en-US" sz="1100" dirty="0" smtClean="0">
                <a:solidFill>
                  <a:srgbClr val="231F20"/>
                </a:solidFill>
                <a:latin typeface="微软雅黑" charset="0"/>
                <a:ea typeface="微软雅黑" charset="0"/>
              </a:rPr>
              <a:t>倍字间距。</a:t>
            </a:r>
            <a:endParaRPr lang="zh-CN" altLang="en-US" sz="1100" dirty="0">
              <a:solidFill>
                <a:srgbClr val="231F20"/>
              </a:solidFill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612577" y="2050931"/>
            <a:ext cx="82962" cy="748976"/>
          </a:xfrm>
          <a:prstGeom prst="rect">
            <a:avLst/>
          </a:prstGeom>
          <a:solidFill>
            <a:srgbClr val="FB40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 32"/>
          <p:cNvSpPr/>
          <p:nvPr/>
        </p:nvSpPr>
        <p:spPr>
          <a:xfrm>
            <a:off x="612577" y="2992103"/>
            <a:ext cx="82962" cy="748976"/>
          </a:xfrm>
          <a:prstGeom prst="rect">
            <a:avLst/>
          </a:prstGeom>
          <a:solidFill>
            <a:srgbClr val="ED32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>
            <a:off x="612577" y="3944590"/>
            <a:ext cx="82962" cy="748976"/>
          </a:xfrm>
          <a:prstGeom prst="rect">
            <a:avLst/>
          </a:prstGeom>
          <a:solidFill>
            <a:srgbClr val="FF9D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 34"/>
          <p:cNvSpPr/>
          <p:nvPr/>
        </p:nvSpPr>
        <p:spPr>
          <a:xfrm>
            <a:off x="612577" y="4829799"/>
            <a:ext cx="82962" cy="748976"/>
          </a:xfrm>
          <a:prstGeom prst="rect">
            <a:avLst/>
          </a:prstGeom>
          <a:solidFill>
            <a:srgbClr val="F5C6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1" name="组合 6"/>
          <p:cNvGrpSpPr/>
          <p:nvPr/>
        </p:nvGrpSpPr>
        <p:grpSpPr>
          <a:xfrm>
            <a:off x="0" y="89926"/>
            <a:ext cx="6282268" cy="470836"/>
            <a:chOff x="0" y="182880"/>
            <a:chExt cx="6207760" cy="327259"/>
          </a:xfrm>
        </p:grpSpPr>
        <p:sp>
          <p:nvSpPr>
            <p:cNvPr id="42" name="矩形 41"/>
            <p:cNvSpPr/>
            <p:nvPr/>
          </p:nvSpPr>
          <p:spPr>
            <a:xfrm>
              <a:off x="0" y="182880"/>
              <a:ext cx="6015789" cy="32725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等腰三角形 5"/>
            <p:cNvSpPr/>
            <p:nvPr/>
          </p:nvSpPr>
          <p:spPr>
            <a:xfrm rot="10800000" flipH="1">
              <a:off x="6015789" y="182880"/>
              <a:ext cx="191971" cy="327259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4" name="矩形 43"/>
          <p:cNvSpPr/>
          <p:nvPr/>
        </p:nvSpPr>
        <p:spPr>
          <a:xfrm>
            <a:off x="412717" y="136444"/>
            <a:ext cx="36145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第二部分 </a:t>
            </a:r>
            <a:r>
              <a:rPr lang="en-US" altLang="zh-CN" dirty="0">
                <a:solidFill>
                  <a:schemeClr val="bg1"/>
                </a:solidFill>
              </a:rPr>
              <a:t>|</a:t>
            </a:r>
            <a:r>
              <a:rPr lang="zh-CN" altLang="en-US" dirty="0">
                <a:solidFill>
                  <a:schemeClr val="bg1"/>
                </a:solidFill>
              </a:rPr>
              <a:t> 技术解决</a:t>
            </a:r>
            <a:r>
              <a:rPr lang="zh-CN" altLang="en-US" dirty="0" smtClean="0">
                <a:solidFill>
                  <a:schemeClr val="bg1"/>
                </a:solidFill>
              </a:rPr>
              <a:t>方案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45" name="等腰三角形 10"/>
          <p:cNvSpPr/>
          <p:nvPr/>
        </p:nvSpPr>
        <p:spPr>
          <a:xfrm rot="5400000">
            <a:off x="90952" y="206040"/>
            <a:ext cx="305471" cy="263337"/>
          </a:xfrm>
          <a:prstGeom prst="triangle">
            <a:avLst/>
          </a:prstGeom>
          <a:solidFill>
            <a:srgbClr val="FF9D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6" name="日期占位符 3"/>
          <p:cNvSpPr txBox="1">
            <a:spLocks/>
          </p:cNvSpPr>
          <p:nvPr/>
        </p:nvSpPr>
        <p:spPr bwMode="auto">
          <a:xfrm>
            <a:off x="9919356" y="6173055"/>
            <a:ext cx="2106882" cy="323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1pPr>
            <a:lvl2pPr marL="742950" indent="-28575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2pPr>
            <a:lvl3pPr marL="11430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3pPr>
            <a:lvl4pPr marL="16002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4pPr>
            <a:lvl5pPr marL="20574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dirty="0" smtClean="0">
                <a:solidFill>
                  <a:schemeClr val="tx1"/>
                </a:solidFill>
                <a:ea typeface="宋体" charset="-122"/>
              </a:rPr>
              <a:t>2017/12/17</a:t>
            </a:r>
            <a:endParaRPr lang="en-US" altLang="zh-CN" dirty="0">
              <a:solidFill>
                <a:schemeClr val="tx1"/>
              </a:solidFill>
              <a:ea typeface="宋体" charset="-122"/>
            </a:endParaRPr>
          </a:p>
        </p:txBody>
      </p:sp>
      <p:sp>
        <p:nvSpPr>
          <p:cNvPr id="47" name="页脚占位符 4"/>
          <p:cNvSpPr txBox="1">
            <a:spLocks/>
          </p:cNvSpPr>
          <p:nvPr/>
        </p:nvSpPr>
        <p:spPr bwMode="auto">
          <a:xfrm>
            <a:off x="357700" y="6213926"/>
            <a:ext cx="6403232" cy="316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1pPr>
            <a:lvl2pPr marL="742950" indent="-28575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2pPr>
            <a:lvl3pPr marL="11430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3pPr>
            <a:lvl4pPr marL="16002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4pPr>
            <a:lvl5pPr marL="20574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smtClean="0">
                <a:solidFill>
                  <a:schemeClr val="tx1"/>
                </a:solidFill>
              </a:rPr>
              <a:t>北京航空航天大学 软件学院 创新杯</a:t>
            </a:r>
            <a:endParaRPr lang="zh-CN" altLang="en-US" dirty="0">
              <a:solidFill>
                <a:schemeClr val="tx1"/>
              </a:solidFill>
              <a:ea typeface="宋体" charset="-122"/>
            </a:endParaRPr>
          </a:p>
        </p:txBody>
      </p:sp>
      <p:sp>
        <p:nvSpPr>
          <p:cNvPr id="48" name="日期占位符 3"/>
          <p:cNvSpPr txBox="1">
            <a:spLocks/>
          </p:cNvSpPr>
          <p:nvPr/>
        </p:nvSpPr>
        <p:spPr bwMode="auto">
          <a:xfrm>
            <a:off x="10758789" y="157645"/>
            <a:ext cx="1257335" cy="348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1pPr>
            <a:lvl2pPr marL="742950" indent="-28575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2pPr>
            <a:lvl3pPr marL="11430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3pPr>
            <a:lvl4pPr marL="16002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4pPr>
            <a:lvl5pPr marL="20574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smtClean="0">
                <a:solidFill>
                  <a:schemeClr val="tx1"/>
                </a:solidFill>
                <a:ea typeface="宋体" charset="-122"/>
              </a:rPr>
              <a:t>智能问诊</a:t>
            </a:r>
            <a:endParaRPr lang="en-US" altLang="zh-CN" dirty="0">
              <a:solidFill>
                <a:schemeClr val="tx1"/>
              </a:solidFill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15735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49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平行四边形 9"/>
          <p:cNvSpPr/>
          <p:nvPr/>
        </p:nvSpPr>
        <p:spPr>
          <a:xfrm>
            <a:off x="1068405" y="0"/>
            <a:ext cx="10015122" cy="6858000"/>
          </a:xfrm>
          <a:prstGeom prst="parallelogram">
            <a:avLst>
              <a:gd name="adj" fmla="val 38333"/>
            </a:avLst>
          </a:prstGeom>
          <a:solidFill>
            <a:schemeClr val="tx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7" name="组合 6"/>
          <p:cNvGrpSpPr/>
          <p:nvPr/>
        </p:nvGrpSpPr>
        <p:grpSpPr>
          <a:xfrm rot="1800000">
            <a:off x="4464519" y="682775"/>
            <a:ext cx="3705726" cy="3637353"/>
            <a:chOff x="4243137" y="1556583"/>
            <a:chExt cx="3705726" cy="3637353"/>
          </a:xfrm>
        </p:grpSpPr>
        <p:sp>
          <p:nvSpPr>
            <p:cNvPr id="5" name="等腰三角形 4"/>
            <p:cNvSpPr/>
            <p:nvPr/>
          </p:nvSpPr>
          <p:spPr>
            <a:xfrm>
              <a:off x="4243137" y="1556583"/>
              <a:ext cx="3705726" cy="3194591"/>
            </a:xfrm>
            <a:prstGeom prst="triangle">
              <a:avLst/>
            </a:prstGeom>
            <a:solidFill>
              <a:srgbClr val="F67A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" name="椭圆 5"/>
            <p:cNvSpPr/>
            <p:nvPr/>
          </p:nvSpPr>
          <p:spPr>
            <a:xfrm>
              <a:off x="4597667" y="2197270"/>
              <a:ext cx="2996666" cy="2996666"/>
            </a:xfrm>
            <a:prstGeom prst="ellipse">
              <a:avLst/>
            </a:prstGeom>
            <a:noFill/>
            <a:ln>
              <a:solidFill>
                <a:srgbClr val="F67A3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5682356" y="1847853"/>
            <a:ext cx="966931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500" dirty="0">
                <a:solidFill>
                  <a:schemeClr val="bg1"/>
                </a:solidFill>
              </a:rPr>
              <a:t>3</a:t>
            </a:r>
            <a:endParaRPr lang="zh-CN" altLang="en-US" sz="11500" dirty="0">
              <a:solidFill>
                <a:schemeClr val="bg1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464510" y="4766197"/>
            <a:ext cx="526297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400">
                <a:solidFill>
                  <a:schemeClr val="bg1"/>
                </a:solidFill>
              </a:rPr>
              <a:t>团队分工及时间安排</a:t>
            </a:r>
            <a:endParaRPr lang="zh-CN" altLang="en-US" sz="4400" dirty="0">
              <a:solidFill>
                <a:schemeClr val="bg1"/>
              </a:solidFill>
            </a:endParaRPr>
          </a:p>
        </p:txBody>
      </p:sp>
      <p:sp>
        <p:nvSpPr>
          <p:cNvPr id="11" name="日期占位符 3"/>
          <p:cNvSpPr txBox="1">
            <a:spLocks/>
          </p:cNvSpPr>
          <p:nvPr/>
        </p:nvSpPr>
        <p:spPr bwMode="auto">
          <a:xfrm>
            <a:off x="9919356" y="6173055"/>
            <a:ext cx="2106882" cy="323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1pPr>
            <a:lvl2pPr marL="742950" indent="-28575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2pPr>
            <a:lvl3pPr marL="11430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3pPr>
            <a:lvl4pPr marL="16002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4pPr>
            <a:lvl5pPr marL="20574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dirty="0" smtClean="0">
                <a:solidFill>
                  <a:schemeClr val="bg1"/>
                </a:solidFill>
                <a:ea typeface="宋体" charset="-122"/>
              </a:rPr>
              <a:t>2017/12/17</a:t>
            </a:r>
            <a:endParaRPr lang="en-US" altLang="zh-CN" dirty="0">
              <a:solidFill>
                <a:schemeClr val="bg1"/>
              </a:solidFill>
              <a:ea typeface="宋体" charset="-122"/>
            </a:endParaRPr>
          </a:p>
        </p:txBody>
      </p:sp>
      <p:sp>
        <p:nvSpPr>
          <p:cNvPr id="15" name="页脚占位符 4"/>
          <p:cNvSpPr txBox="1">
            <a:spLocks/>
          </p:cNvSpPr>
          <p:nvPr/>
        </p:nvSpPr>
        <p:spPr bwMode="auto">
          <a:xfrm>
            <a:off x="357700" y="6213926"/>
            <a:ext cx="6403232" cy="316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1pPr>
            <a:lvl2pPr marL="742950" indent="-28575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2pPr>
            <a:lvl3pPr marL="11430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3pPr>
            <a:lvl4pPr marL="16002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4pPr>
            <a:lvl5pPr marL="20574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smtClean="0">
                <a:solidFill>
                  <a:schemeClr val="bg1"/>
                </a:solidFill>
              </a:rPr>
              <a:t>北京航空航天大学 软件学院 创新杯</a:t>
            </a:r>
            <a:endParaRPr lang="zh-CN" altLang="en-US" dirty="0">
              <a:solidFill>
                <a:schemeClr val="bg1"/>
              </a:solidFill>
              <a:ea typeface="宋体" charset="-122"/>
            </a:endParaRPr>
          </a:p>
        </p:txBody>
      </p:sp>
      <p:sp>
        <p:nvSpPr>
          <p:cNvPr id="16" name="日期占位符 3"/>
          <p:cNvSpPr txBox="1">
            <a:spLocks/>
          </p:cNvSpPr>
          <p:nvPr/>
        </p:nvSpPr>
        <p:spPr bwMode="auto">
          <a:xfrm>
            <a:off x="10758789" y="157645"/>
            <a:ext cx="1257335" cy="348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1pPr>
            <a:lvl2pPr marL="742950" indent="-28575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2pPr>
            <a:lvl3pPr marL="11430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3pPr>
            <a:lvl4pPr marL="16002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4pPr>
            <a:lvl5pPr marL="20574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dirty="0" smtClean="0">
                <a:solidFill>
                  <a:schemeClr val="bg1"/>
                </a:solidFill>
                <a:ea typeface="宋体" charset="-122"/>
              </a:rPr>
              <a:t>智能问诊</a:t>
            </a:r>
            <a:endParaRPr lang="en-US" altLang="zh-CN" dirty="0">
              <a:solidFill>
                <a:schemeClr val="bg1"/>
              </a:solidFill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8564404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>
            <a:off x="0" y="39303"/>
            <a:ext cx="121920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0" y="602917"/>
            <a:ext cx="121920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任意多边形 12"/>
          <p:cNvSpPr/>
          <p:nvPr/>
        </p:nvSpPr>
        <p:spPr>
          <a:xfrm>
            <a:off x="301027" y="3913879"/>
            <a:ext cx="186265" cy="145286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452869"/>
                </a:lnTo>
                <a:lnTo>
                  <a:pt x="186265" y="1452869"/>
                </a:lnTo>
              </a:path>
            </a:pathLst>
          </a:cu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4" name="任意多边形 13"/>
          <p:cNvSpPr/>
          <p:nvPr/>
        </p:nvSpPr>
        <p:spPr>
          <a:xfrm>
            <a:off x="301027" y="3913879"/>
            <a:ext cx="186265" cy="57121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571213"/>
                </a:lnTo>
                <a:lnTo>
                  <a:pt x="186265" y="571213"/>
                </a:lnTo>
              </a:path>
            </a:pathLst>
          </a:cu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5" name="任意多边形 14"/>
          <p:cNvSpPr/>
          <p:nvPr/>
        </p:nvSpPr>
        <p:spPr>
          <a:xfrm>
            <a:off x="797735" y="2150567"/>
            <a:ext cx="5258892" cy="114242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5258892" y="0"/>
                </a:moveTo>
                <a:lnTo>
                  <a:pt x="5258892" y="1012041"/>
                </a:lnTo>
                <a:lnTo>
                  <a:pt x="0" y="1012041"/>
                </a:lnTo>
                <a:lnTo>
                  <a:pt x="0" y="1142427"/>
                </a:lnTo>
              </a:path>
            </a:pathLst>
          </a:cu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6" name="任意多边形 15"/>
          <p:cNvSpPr/>
          <p:nvPr/>
        </p:nvSpPr>
        <p:spPr>
          <a:xfrm>
            <a:off x="2300276" y="2150567"/>
            <a:ext cx="3756351" cy="114242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3756351" y="0"/>
                </a:moveTo>
                <a:lnTo>
                  <a:pt x="3756351" y="1012041"/>
                </a:lnTo>
                <a:lnTo>
                  <a:pt x="0" y="1012041"/>
                </a:lnTo>
                <a:lnTo>
                  <a:pt x="0" y="1142427"/>
                </a:lnTo>
              </a:path>
            </a:pathLst>
          </a:cu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7" name="任意多边形 16"/>
          <p:cNvSpPr/>
          <p:nvPr/>
        </p:nvSpPr>
        <p:spPr>
          <a:xfrm>
            <a:off x="3306109" y="3913879"/>
            <a:ext cx="186265" cy="145286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452869"/>
                </a:lnTo>
                <a:lnTo>
                  <a:pt x="186265" y="1452869"/>
                </a:lnTo>
              </a:path>
            </a:pathLst>
          </a:cu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8" name="任意多边形 17"/>
          <p:cNvSpPr/>
          <p:nvPr/>
        </p:nvSpPr>
        <p:spPr>
          <a:xfrm>
            <a:off x="3306109" y="3913879"/>
            <a:ext cx="186265" cy="57121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571213"/>
                </a:lnTo>
                <a:lnTo>
                  <a:pt x="186265" y="571213"/>
                </a:lnTo>
              </a:path>
            </a:pathLst>
          </a:cu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9" name="任意多边形 18"/>
          <p:cNvSpPr/>
          <p:nvPr/>
        </p:nvSpPr>
        <p:spPr>
          <a:xfrm>
            <a:off x="3802816" y="2150567"/>
            <a:ext cx="2253811" cy="114242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2253811" y="0"/>
                </a:moveTo>
                <a:lnTo>
                  <a:pt x="2253811" y="1012041"/>
                </a:lnTo>
                <a:lnTo>
                  <a:pt x="0" y="1012041"/>
                </a:lnTo>
                <a:lnTo>
                  <a:pt x="0" y="1142427"/>
                </a:lnTo>
              </a:path>
            </a:pathLst>
          </a:cu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0" name="任意多边形 19"/>
          <p:cNvSpPr/>
          <p:nvPr/>
        </p:nvSpPr>
        <p:spPr>
          <a:xfrm>
            <a:off x="5305357" y="2150567"/>
            <a:ext cx="751270" cy="114242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751270" y="0"/>
                </a:moveTo>
                <a:lnTo>
                  <a:pt x="751270" y="1012041"/>
                </a:lnTo>
                <a:lnTo>
                  <a:pt x="0" y="1012041"/>
                </a:lnTo>
                <a:lnTo>
                  <a:pt x="0" y="1142427"/>
                </a:lnTo>
              </a:path>
            </a:pathLst>
          </a:cu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1" name="任意多边形 20"/>
          <p:cNvSpPr/>
          <p:nvPr/>
        </p:nvSpPr>
        <p:spPr>
          <a:xfrm>
            <a:off x="6311190" y="3913879"/>
            <a:ext cx="186265" cy="145286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452869"/>
                </a:lnTo>
                <a:lnTo>
                  <a:pt x="186265" y="1452869"/>
                </a:lnTo>
              </a:path>
            </a:pathLst>
          </a:cu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2" name="任意多边形 21"/>
          <p:cNvSpPr/>
          <p:nvPr/>
        </p:nvSpPr>
        <p:spPr>
          <a:xfrm>
            <a:off x="6311190" y="3913879"/>
            <a:ext cx="186265" cy="57121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571213"/>
                </a:lnTo>
                <a:lnTo>
                  <a:pt x="186265" y="571213"/>
                </a:lnTo>
              </a:path>
            </a:pathLst>
          </a:cu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3" name="任意多边形 22"/>
          <p:cNvSpPr/>
          <p:nvPr/>
        </p:nvSpPr>
        <p:spPr>
          <a:xfrm>
            <a:off x="6056627" y="2150567"/>
            <a:ext cx="751270" cy="114242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012041"/>
                </a:lnTo>
                <a:lnTo>
                  <a:pt x="751270" y="1012041"/>
                </a:lnTo>
                <a:lnTo>
                  <a:pt x="751270" y="1142427"/>
                </a:lnTo>
              </a:path>
            </a:pathLst>
          </a:cu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4" name="任意多边形 23"/>
          <p:cNvSpPr/>
          <p:nvPr/>
        </p:nvSpPr>
        <p:spPr>
          <a:xfrm>
            <a:off x="6056627" y="2150567"/>
            <a:ext cx="2253811" cy="114242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012041"/>
                </a:lnTo>
                <a:lnTo>
                  <a:pt x="2253811" y="1012041"/>
                </a:lnTo>
                <a:lnTo>
                  <a:pt x="2253811" y="1142427"/>
                </a:lnTo>
              </a:path>
            </a:pathLst>
          </a:cu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5" name="任意多边形 24"/>
          <p:cNvSpPr/>
          <p:nvPr/>
        </p:nvSpPr>
        <p:spPr>
          <a:xfrm>
            <a:off x="10739585" y="3939038"/>
            <a:ext cx="186265" cy="145286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452869"/>
                </a:lnTo>
                <a:lnTo>
                  <a:pt x="186265" y="1452869"/>
                </a:lnTo>
              </a:path>
            </a:pathLst>
          </a:cu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zh-CN" altLang="en-US" dirty="0"/>
          </a:p>
        </p:txBody>
      </p:sp>
      <p:sp>
        <p:nvSpPr>
          <p:cNvPr id="26" name="任意多边形 25"/>
          <p:cNvSpPr/>
          <p:nvPr/>
        </p:nvSpPr>
        <p:spPr>
          <a:xfrm>
            <a:off x="10739585" y="3939038"/>
            <a:ext cx="186265" cy="57121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571213"/>
                </a:lnTo>
                <a:lnTo>
                  <a:pt x="186265" y="571213"/>
                </a:lnTo>
              </a:path>
            </a:pathLst>
          </a:cu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7" name="任意多边形 26"/>
          <p:cNvSpPr/>
          <p:nvPr/>
        </p:nvSpPr>
        <p:spPr>
          <a:xfrm>
            <a:off x="6056627" y="2150567"/>
            <a:ext cx="3756351" cy="114242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012041"/>
                </a:lnTo>
                <a:lnTo>
                  <a:pt x="3756351" y="1012041"/>
                </a:lnTo>
                <a:lnTo>
                  <a:pt x="3756351" y="1142427"/>
                </a:lnTo>
              </a:path>
            </a:pathLst>
          </a:cu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8" name="任意多边形 27"/>
          <p:cNvSpPr/>
          <p:nvPr/>
        </p:nvSpPr>
        <p:spPr>
          <a:xfrm>
            <a:off x="6056627" y="2150567"/>
            <a:ext cx="5258892" cy="114242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012041"/>
                </a:lnTo>
                <a:lnTo>
                  <a:pt x="5258892" y="1012041"/>
                </a:lnTo>
                <a:lnTo>
                  <a:pt x="5258892" y="1142427"/>
                </a:lnTo>
              </a:path>
            </a:pathLst>
          </a:cu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9" name="任意多边形 28"/>
          <p:cNvSpPr/>
          <p:nvPr/>
        </p:nvSpPr>
        <p:spPr>
          <a:xfrm>
            <a:off x="5007726" y="1352518"/>
            <a:ext cx="2218058" cy="798048"/>
          </a:xfrm>
          <a:custGeom>
            <a:avLst/>
            <a:gdLst>
              <a:gd name="connsiteX0" fmla="*/ 0 w 1241769"/>
              <a:gd name="connsiteY0" fmla="*/ 0 h 620884"/>
              <a:gd name="connsiteX1" fmla="*/ 1241769 w 1241769"/>
              <a:gd name="connsiteY1" fmla="*/ 0 h 620884"/>
              <a:gd name="connsiteX2" fmla="*/ 1241769 w 1241769"/>
              <a:gd name="connsiteY2" fmla="*/ 620884 h 620884"/>
              <a:gd name="connsiteX3" fmla="*/ 0 w 1241769"/>
              <a:gd name="connsiteY3" fmla="*/ 620884 h 620884"/>
              <a:gd name="connsiteX4" fmla="*/ 0 w 1241769"/>
              <a:gd name="connsiteY4" fmla="*/ 0 h 62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1769" h="620884">
                <a:moveTo>
                  <a:pt x="0" y="0"/>
                </a:moveTo>
                <a:lnTo>
                  <a:pt x="1241769" y="0"/>
                </a:lnTo>
                <a:lnTo>
                  <a:pt x="1241769" y="620884"/>
                </a:lnTo>
                <a:lnTo>
                  <a:pt x="0" y="620884"/>
                </a:lnTo>
                <a:lnTo>
                  <a:pt x="0" y="0"/>
                </a:lnTo>
                <a:close/>
              </a:path>
            </a:pathLst>
          </a:custGeom>
          <a:solidFill>
            <a:srgbClr val="ED3227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780" tIns="17780" rIns="17780" bIns="17780" numCol="1" spcCol="1270" anchor="ctr" anchorCtr="0">
            <a:noAutofit/>
          </a:bodyPr>
          <a:lstStyle/>
          <a:p>
            <a:pPr lvl="0" algn="ctr" defTabSz="1244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2800" kern="1200" dirty="0"/>
          </a:p>
        </p:txBody>
      </p:sp>
      <p:sp>
        <p:nvSpPr>
          <p:cNvPr id="30" name="任意多边形 29"/>
          <p:cNvSpPr/>
          <p:nvPr/>
        </p:nvSpPr>
        <p:spPr>
          <a:xfrm>
            <a:off x="10689305" y="3292994"/>
            <a:ext cx="1478314" cy="620884"/>
          </a:xfrm>
          <a:custGeom>
            <a:avLst/>
            <a:gdLst>
              <a:gd name="connsiteX0" fmla="*/ 0 w 1241769"/>
              <a:gd name="connsiteY0" fmla="*/ 0 h 620884"/>
              <a:gd name="connsiteX1" fmla="*/ 1241769 w 1241769"/>
              <a:gd name="connsiteY1" fmla="*/ 0 h 620884"/>
              <a:gd name="connsiteX2" fmla="*/ 1241769 w 1241769"/>
              <a:gd name="connsiteY2" fmla="*/ 620884 h 620884"/>
              <a:gd name="connsiteX3" fmla="*/ 0 w 1241769"/>
              <a:gd name="connsiteY3" fmla="*/ 620884 h 620884"/>
              <a:gd name="connsiteX4" fmla="*/ 0 w 1241769"/>
              <a:gd name="connsiteY4" fmla="*/ 0 h 62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1769" h="620884">
                <a:moveTo>
                  <a:pt x="0" y="0"/>
                </a:moveTo>
                <a:lnTo>
                  <a:pt x="1241769" y="0"/>
                </a:lnTo>
                <a:lnTo>
                  <a:pt x="1241769" y="620884"/>
                </a:lnTo>
                <a:lnTo>
                  <a:pt x="0" y="620884"/>
                </a:lnTo>
                <a:lnTo>
                  <a:pt x="0" y="0"/>
                </a:lnTo>
                <a:close/>
              </a:path>
            </a:pathLst>
          </a:custGeom>
          <a:solidFill>
            <a:srgbClr val="F5C638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780" tIns="17780" rIns="17780" bIns="17780" numCol="1" spcCol="1270" anchor="ctr" anchorCtr="0">
            <a:noAutofit/>
          </a:bodyPr>
          <a:lstStyle/>
          <a:p>
            <a:pPr lvl="0" algn="ctr" defTabSz="1244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2800" kern="1200" dirty="0"/>
          </a:p>
        </p:txBody>
      </p:sp>
      <p:sp>
        <p:nvSpPr>
          <p:cNvPr id="31" name="任意多边形 30"/>
          <p:cNvSpPr/>
          <p:nvPr/>
        </p:nvSpPr>
        <p:spPr>
          <a:xfrm>
            <a:off x="9160801" y="3292994"/>
            <a:ext cx="1441750" cy="620884"/>
          </a:xfrm>
          <a:custGeom>
            <a:avLst/>
            <a:gdLst>
              <a:gd name="connsiteX0" fmla="*/ 0 w 1241769"/>
              <a:gd name="connsiteY0" fmla="*/ 0 h 620884"/>
              <a:gd name="connsiteX1" fmla="*/ 1241769 w 1241769"/>
              <a:gd name="connsiteY1" fmla="*/ 0 h 620884"/>
              <a:gd name="connsiteX2" fmla="*/ 1241769 w 1241769"/>
              <a:gd name="connsiteY2" fmla="*/ 620884 h 620884"/>
              <a:gd name="connsiteX3" fmla="*/ 0 w 1241769"/>
              <a:gd name="connsiteY3" fmla="*/ 620884 h 620884"/>
              <a:gd name="connsiteX4" fmla="*/ 0 w 1241769"/>
              <a:gd name="connsiteY4" fmla="*/ 0 h 62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1769" h="620884">
                <a:moveTo>
                  <a:pt x="0" y="0"/>
                </a:moveTo>
                <a:lnTo>
                  <a:pt x="1241769" y="0"/>
                </a:lnTo>
                <a:lnTo>
                  <a:pt x="1241769" y="620884"/>
                </a:lnTo>
                <a:lnTo>
                  <a:pt x="0" y="620884"/>
                </a:lnTo>
                <a:lnTo>
                  <a:pt x="0" y="0"/>
                </a:lnTo>
                <a:close/>
              </a:path>
            </a:pathLst>
          </a:custGeom>
          <a:solidFill>
            <a:srgbClr val="F5C638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780" tIns="17780" rIns="17780" bIns="17780" numCol="1" spcCol="1270" anchor="ctr" anchorCtr="0">
            <a:noAutofit/>
          </a:bodyPr>
          <a:lstStyle/>
          <a:p>
            <a:pPr lvl="0" algn="ctr" defTabSz="1244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2800" kern="1200" dirty="0"/>
          </a:p>
        </p:txBody>
      </p:sp>
      <p:sp>
        <p:nvSpPr>
          <p:cNvPr id="32" name="任意多边形 31"/>
          <p:cNvSpPr/>
          <p:nvPr/>
        </p:nvSpPr>
        <p:spPr>
          <a:xfrm>
            <a:off x="10805443" y="4199809"/>
            <a:ext cx="1381631" cy="620884"/>
          </a:xfrm>
          <a:custGeom>
            <a:avLst/>
            <a:gdLst>
              <a:gd name="connsiteX0" fmla="*/ 0 w 1241769"/>
              <a:gd name="connsiteY0" fmla="*/ 0 h 620884"/>
              <a:gd name="connsiteX1" fmla="*/ 1241769 w 1241769"/>
              <a:gd name="connsiteY1" fmla="*/ 0 h 620884"/>
              <a:gd name="connsiteX2" fmla="*/ 1241769 w 1241769"/>
              <a:gd name="connsiteY2" fmla="*/ 620884 h 620884"/>
              <a:gd name="connsiteX3" fmla="*/ 0 w 1241769"/>
              <a:gd name="connsiteY3" fmla="*/ 620884 h 620884"/>
              <a:gd name="connsiteX4" fmla="*/ 0 w 1241769"/>
              <a:gd name="connsiteY4" fmla="*/ 0 h 62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1769" h="620884">
                <a:moveTo>
                  <a:pt x="0" y="0"/>
                </a:moveTo>
                <a:lnTo>
                  <a:pt x="1241769" y="0"/>
                </a:lnTo>
                <a:lnTo>
                  <a:pt x="1241769" y="620884"/>
                </a:lnTo>
                <a:lnTo>
                  <a:pt x="0" y="62088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0" tIns="25400" rIns="25400" bIns="25400" numCol="1" spcCol="1270" anchor="ctr" anchorCtr="0">
            <a:noAutofit/>
          </a:bodyPr>
          <a:lstStyle/>
          <a:p>
            <a:pPr lvl="0" algn="ctr" defTabSz="1778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4000" kern="1200"/>
          </a:p>
        </p:txBody>
      </p:sp>
      <p:sp>
        <p:nvSpPr>
          <p:cNvPr id="33" name="任意多边形 32"/>
          <p:cNvSpPr/>
          <p:nvPr/>
        </p:nvSpPr>
        <p:spPr>
          <a:xfrm>
            <a:off x="10809120" y="5081464"/>
            <a:ext cx="1241769" cy="901605"/>
          </a:xfrm>
          <a:custGeom>
            <a:avLst/>
            <a:gdLst>
              <a:gd name="connsiteX0" fmla="*/ 0 w 1241769"/>
              <a:gd name="connsiteY0" fmla="*/ 0 h 620884"/>
              <a:gd name="connsiteX1" fmla="*/ 1241769 w 1241769"/>
              <a:gd name="connsiteY1" fmla="*/ 0 h 620884"/>
              <a:gd name="connsiteX2" fmla="*/ 1241769 w 1241769"/>
              <a:gd name="connsiteY2" fmla="*/ 620884 h 620884"/>
              <a:gd name="connsiteX3" fmla="*/ 0 w 1241769"/>
              <a:gd name="connsiteY3" fmla="*/ 620884 h 620884"/>
              <a:gd name="connsiteX4" fmla="*/ 0 w 1241769"/>
              <a:gd name="connsiteY4" fmla="*/ 0 h 62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1769" h="620884">
                <a:moveTo>
                  <a:pt x="0" y="0"/>
                </a:moveTo>
                <a:lnTo>
                  <a:pt x="1241769" y="0"/>
                </a:lnTo>
                <a:lnTo>
                  <a:pt x="1241769" y="620884"/>
                </a:lnTo>
                <a:lnTo>
                  <a:pt x="0" y="62088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0" tIns="25400" rIns="25400" bIns="25400" numCol="1" spcCol="1270" anchor="ctr" anchorCtr="0">
            <a:noAutofit/>
          </a:bodyPr>
          <a:lstStyle/>
          <a:p>
            <a:pPr lvl="0" algn="ctr" defTabSz="1778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4000" kern="1200"/>
          </a:p>
        </p:txBody>
      </p:sp>
      <p:sp>
        <p:nvSpPr>
          <p:cNvPr id="34" name="任意多边形 33"/>
          <p:cNvSpPr/>
          <p:nvPr/>
        </p:nvSpPr>
        <p:spPr>
          <a:xfrm>
            <a:off x="7689554" y="3292994"/>
            <a:ext cx="1341109" cy="620884"/>
          </a:xfrm>
          <a:custGeom>
            <a:avLst/>
            <a:gdLst>
              <a:gd name="connsiteX0" fmla="*/ 0 w 1241769"/>
              <a:gd name="connsiteY0" fmla="*/ 0 h 620884"/>
              <a:gd name="connsiteX1" fmla="*/ 1241769 w 1241769"/>
              <a:gd name="connsiteY1" fmla="*/ 0 h 620884"/>
              <a:gd name="connsiteX2" fmla="*/ 1241769 w 1241769"/>
              <a:gd name="connsiteY2" fmla="*/ 620884 h 620884"/>
              <a:gd name="connsiteX3" fmla="*/ 0 w 1241769"/>
              <a:gd name="connsiteY3" fmla="*/ 620884 h 620884"/>
              <a:gd name="connsiteX4" fmla="*/ 0 w 1241769"/>
              <a:gd name="connsiteY4" fmla="*/ 0 h 62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1769" h="620884">
                <a:moveTo>
                  <a:pt x="0" y="0"/>
                </a:moveTo>
                <a:lnTo>
                  <a:pt x="1241769" y="0"/>
                </a:lnTo>
                <a:lnTo>
                  <a:pt x="1241769" y="620884"/>
                </a:lnTo>
                <a:lnTo>
                  <a:pt x="0" y="620884"/>
                </a:lnTo>
                <a:lnTo>
                  <a:pt x="0" y="0"/>
                </a:lnTo>
                <a:close/>
              </a:path>
            </a:pathLst>
          </a:custGeom>
          <a:solidFill>
            <a:srgbClr val="F5C638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780" tIns="17780" rIns="17780" bIns="17780" numCol="1" spcCol="1270" anchor="ctr" anchorCtr="0">
            <a:noAutofit/>
          </a:bodyPr>
          <a:lstStyle/>
          <a:p>
            <a:pPr lvl="0" algn="ctr" defTabSz="1244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2800" kern="1200" dirty="0"/>
          </a:p>
        </p:txBody>
      </p:sp>
      <p:sp>
        <p:nvSpPr>
          <p:cNvPr id="35" name="任意多边形 34"/>
          <p:cNvSpPr/>
          <p:nvPr/>
        </p:nvSpPr>
        <p:spPr>
          <a:xfrm>
            <a:off x="6132787" y="3292994"/>
            <a:ext cx="1426380" cy="620884"/>
          </a:xfrm>
          <a:custGeom>
            <a:avLst/>
            <a:gdLst>
              <a:gd name="connsiteX0" fmla="*/ 0 w 1241769"/>
              <a:gd name="connsiteY0" fmla="*/ 0 h 620884"/>
              <a:gd name="connsiteX1" fmla="*/ 1241769 w 1241769"/>
              <a:gd name="connsiteY1" fmla="*/ 0 h 620884"/>
              <a:gd name="connsiteX2" fmla="*/ 1241769 w 1241769"/>
              <a:gd name="connsiteY2" fmla="*/ 620884 h 620884"/>
              <a:gd name="connsiteX3" fmla="*/ 0 w 1241769"/>
              <a:gd name="connsiteY3" fmla="*/ 620884 h 620884"/>
              <a:gd name="connsiteX4" fmla="*/ 0 w 1241769"/>
              <a:gd name="connsiteY4" fmla="*/ 0 h 62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1769" h="620884">
                <a:moveTo>
                  <a:pt x="0" y="0"/>
                </a:moveTo>
                <a:lnTo>
                  <a:pt x="1241769" y="0"/>
                </a:lnTo>
                <a:lnTo>
                  <a:pt x="1241769" y="620884"/>
                </a:lnTo>
                <a:lnTo>
                  <a:pt x="0" y="620884"/>
                </a:lnTo>
                <a:lnTo>
                  <a:pt x="0" y="0"/>
                </a:lnTo>
                <a:close/>
              </a:path>
            </a:pathLst>
          </a:custGeom>
          <a:solidFill>
            <a:srgbClr val="F5C638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0" tIns="25400" rIns="25400" bIns="25400" numCol="1" spcCol="1270" anchor="ctr" anchorCtr="0">
            <a:noAutofit/>
          </a:bodyPr>
          <a:lstStyle/>
          <a:p>
            <a:pPr lvl="0" algn="ctr" defTabSz="1778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4000" kern="1200" dirty="0"/>
          </a:p>
        </p:txBody>
      </p:sp>
      <p:sp>
        <p:nvSpPr>
          <p:cNvPr id="36" name="任意多边形 35"/>
          <p:cNvSpPr/>
          <p:nvPr/>
        </p:nvSpPr>
        <p:spPr>
          <a:xfrm>
            <a:off x="6497456" y="4174650"/>
            <a:ext cx="1497210" cy="620884"/>
          </a:xfrm>
          <a:custGeom>
            <a:avLst/>
            <a:gdLst>
              <a:gd name="connsiteX0" fmla="*/ 0 w 1241769"/>
              <a:gd name="connsiteY0" fmla="*/ 0 h 620884"/>
              <a:gd name="connsiteX1" fmla="*/ 1241769 w 1241769"/>
              <a:gd name="connsiteY1" fmla="*/ 0 h 620884"/>
              <a:gd name="connsiteX2" fmla="*/ 1241769 w 1241769"/>
              <a:gd name="connsiteY2" fmla="*/ 620884 h 620884"/>
              <a:gd name="connsiteX3" fmla="*/ 0 w 1241769"/>
              <a:gd name="connsiteY3" fmla="*/ 620884 h 620884"/>
              <a:gd name="connsiteX4" fmla="*/ 0 w 1241769"/>
              <a:gd name="connsiteY4" fmla="*/ 0 h 62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1769" h="620884">
                <a:moveTo>
                  <a:pt x="0" y="0"/>
                </a:moveTo>
                <a:lnTo>
                  <a:pt x="1241769" y="0"/>
                </a:lnTo>
                <a:lnTo>
                  <a:pt x="1241769" y="620884"/>
                </a:lnTo>
                <a:lnTo>
                  <a:pt x="0" y="62088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0" tIns="25400" rIns="25400" bIns="25400" numCol="1" spcCol="1270" anchor="ctr" anchorCtr="0">
            <a:noAutofit/>
          </a:bodyPr>
          <a:lstStyle/>
          <a:p>
            <a:pPr lvl="0" algn="ctr" defTabSz="1778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4000" kern="1200"/>
          </a:p>
        </p:txBody>
      </p:sp>
      <p:sp>
        <p:nvSpPr>
          <p:cNvPr id="37" name="任意多边形 36"/>
          <p:cNvSpPr/>
          <p:nvPr/>
        </p:nvSpPr>
        <p:spPr>
          <a:xfrm>
            <a:off x="6497456" y="5056306"/>
            <a:ext cx="1241769" cy="620884"/>
          </a:xfrm>
          <a:custGeom>
            <a:avLst/>
            <a:gdLst>
              <a:gd name="connsiteX0" fmla="*/ 0 w 1241769"/>
              <a:gd name="connsiteY0" fmla="*/ 0 h 620884"/>
              <a:gd name="connsiteX1" fmla="*/ 1241769 w 1241769"/>
              <a:gd name="connsiteY1" fmla="*/ 0 h 620884"/>
              <a:gd name="connsiteX2" fmla="*/ 1241769 w 1241769"/>
              <a:gd name="connsiteY2" fmla="*/ 620884 h 620884"/>
              <a:gd name="connsiteX3" fmla="*/ 0 w 1241769"/>
              <a:gd name="connsiteY3" fmla="*/ 620884 h 620884"/>
              <a:gd name="connsiteX4" fmla="*/ 0 w 1241769"/>
              <a:gd name="connsiteY4" fmla="*/ 0 h 62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1769" h="620884">
                <a:moveTo>
                  <a:pt x="0" y="0"/>
                </a:moveTo>
                <a:lnTo>
                  <a:pt x="1241769" y="0"/>
                </a:lnTo>
                <a:lnTo>
                  <a:pt x="1241769" y="620884"/>
                </a:lnTo>
                <a:lnTo>
                  <a:pt x="0" y="62088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0" tIns="25400" rIns="25400" bIns="25400" numCol="1" spcCol="1270" anchor="ctr" anchorCtr="0">
            <a:noAutofit/>
          </a:bodyPr>
          <a:lstStyle/>
          <a:p>
            <a:pPr lvl="0" algn="ctr" defTabSz="1778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4000" kern="1200"/>
          </a:p>
        </p:txBody>
      </p:sp>
      <p:sp>
        <p:nvSpPr>
          <p:cNvPr id="38" name="任意多边形 37"/>
          <p:cNvSpPr/>
          <p:nvPr/>
        </p:nvSpPr>
        <p:spPr>
          <a:xfrm>
            <a:off x="4669537" y="3292994"/>
            <a:ext cx="1343706" cy="620884"/>
          </a:xfrm>
          <a:custGeom>
            <a:avLst/>
            <a:gdLst>
              <a:gd name="connsiteX0" fmla="*/ 0 w 1241769"/>
              <a:gd name="connsiteY0" fmla="*/ 0 h 620884"/>
              <a:gd name="connsiteX1" fmla="*/ 1241769 w 1241769"/>
              <a:gd name="connsiteY1" fmla="*/ 0 h 620884"/>
              <a:gd name="connsiteX2" fmla="*/ 1241769 w 1241769"/>
              <a:gd name="connsiteY2" fmla="*/ 620884 h 620884"/>
              <a:gd name="connsiteX3" fmla="*/ 0 w 1241769"/>
              <a:gd name="connsiteY3" fmla="*/ 620884 h 620884"/>
              <a:gd name="connsiteX4" fmla="*/ 0 w 1241769"/>
              <a:gd name="connsiteY4" fmla="*/ 0 h 62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1769" h="620884">
                <a:moveTo>
                  <a:pt x="0" y="0"/>
                </a:moveTo>
                <a:lnTo>
                  <a:pt x="1241769" y="0"/>
                </a:lnTo>
                <a:lnTo>
                  <a:pt x="1241769" y="620884"/>
                </a:lnTo>
                <a:lnTo>
                  <a:pt x="0" y="620884"/>
                </a:lnTo>
                <a:lnTo>
                  <a:pt x="0" y="0"/>
                </a:lnTo>
                <a:close/>
              </a:path>
            </a:pathLst>
          </a:custGeom>
          <a:solidFill>
            <a:srgbClr val="F5C638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0" tIns="25400" rIns="25400" bIns="25400" numCol="1" spcCol="1270" anchor="ctr" anchorCtr="0">
            <a:noAutofit/>
          </a:bodyPr>
          <a:lstStyle/>
          <a:p>
            <a:pPr lvl="0" algn="ctr" defTabSz="1778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4000" kern="1200" dirty="0"/>
          </a:p>
        </p:txBody>
      </p:sp>
      <p:sp>
        <p:nvSpPr>
          <p:cNvPr id="39" name="任意多边形 38"/>
          <p:cNvSpPr/>
          <p:nvPr/>
        </p:nvSpPr>
        <p:spPr>
          <a:xfrm>
            <a:off x="3014288" y="3292994"/>
            <a:ext cx="1548526" cy="620884"/>
          </a:xfrm>
          <a:custGeom>
            <a:avLst/>
            <a:gdLst>
              <a:gd name="connsiteX0" fmla="*/ 0 w 1241769"/>
              <a:gd name="connsiteY0" fmla="*/ 0 h 620884"/>
              <a:gd name="connsiteX1" fmla="*/ 1241769 w 1241769"/>
              <a:gd name="connsiteY1" fmla="*/ 0 h 620884"/>
              <a:gd name="connsiteX2" fmla="*/ 1241769 w 1241769"/>
              <a:gd name="connsiteY2" fmla="*/ 620884 h 620884"/>
              <a:gd name="connsiteX3" fmla="*/ 0 w 1241769"/>
              <a:gd name="connsiteY3" fmla="*/ 620884 h 620884"/>
              <a:gd name="connsiteX4" fmla="*/ 0 w 1241769"/>
              <a:gd name="connsiteY4" fmla="*/ 0 h 62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1769" h="620884">
                <a:moveTo>
                  <a:pt x="0" y="0"/>
                </a:moveTo>
                <a:lnTo>
                  <a:pt x="1241769" y="0"/>
                </a:lnTo>
                <a:lnTo>
                  <a:pt x="1241769" y="620884"/>
                </a:lnTo>
                <a:lnTo>
                  <a:pt x="0" y="620884"/>
                </a:lnTo>
                <a:lnTo>
                  <a:pt x="0" y="0"/>
                </a:lnTo>
                <a:close/>
              </a:path>
            </a:pathLst>
          </a:custGeom>
          <a:solidFill>
            <a:srgbClr val="F5C638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0" tIns="25400" rIns="25400" bIns="25400" numCol="1" spcCol="1270" anchor="ctr" anchorCtr="0">
            <a:noAutofit/>
          </a:bodyPr>
          <a:lstStyle/>
          <a:p>
            <a:pPr lvl="0" algn="ctr" defTabSz="1778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4000" kern="1200" dirty="0"/>
          </a:p>
        </p:txBody>
      </p:sp>
      <p:sp>
        <p:nvSpPr>
          <p:cNvPr id="40" name="任意多边形 39"/>
          <p:cNvSpPr/>
          <p:nvPr/>
        </p:nvSpPr>
        <p:spPr>
          <a:xfrm>
            <a:off x="3492374" y="4174650"/>
            <a:ext cx="1241769" cy="620884"/>
          </a:xfrm>
          <a:custGeom>
            <a:avLst/>
            <a:gdLst>
              <a:gd name="connsiteX0" fmla="*/ 0 w 1241769"/>
              <a:gd name="connsiteY0" fmla="*/ 0 h 620884"/>
              <a:gd name="connsiteX1" fmla="*/ 1241769 w 1241769"/>
              <a:gd name="connsiteY1" fmla="*/ 0 h 620884"/>
              <a:gd name="connsiteX2" fmla="*/ 1241769 w 1241769"/>
              <a:gd name="connsiteY2" fmla="*/ 620884 h 620884"/>
              <a:gd name="connsiteX3" fmla="*/ 0 w 1241769"/>
              <a:gd name="connsiteY3" fmla="*/ 620884 h 620884"/>
              <a:gd name="connsiteX4" fmla="*/ 0 w 1241769"/>
              <a:gd name="connsiteY4" fmla="*/ 0 h 62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1769" h="620884">
                <a:moveTo>
                  <a:pt x="0" y="0"/>
                </a:moveTo>
                <a:lnTo>
                  <a:pt x="1241769" y="0"/>
                </a:lnTo>
                <a:lnTo>
                  <a:pt x="1241769" y="620884"/>
                </a:lnTo>
                <a:lnTo>
                  <a:pt x="0" y="62088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0" tIns="25400" rIns="25400" bIns="25400" numCol="1" spcCol="1270" anchor="ctr" anchorCtr="0">
            <a:noAutofit/>
          </a:bodyPr>
          <a:lstStyle/>
          <a:p>
            <a:pPr lvl="0" algn="ctr" defTabSz="1778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4000" kern="1200"/>
          </a:p>
        </p:txBody>
      </p:sp>
      <p:sp>
        <p:nvSpPr>
          <p:cNvPr id="41" name="任意多边形 40"/>
          <p:cNvSpPr/>
          <p:nvPr/>
        </p:nvSpPr>
        <p:spPr>
          <a:xfrm>
            <a:off x="3492374" y="5056306"/>
            <a:ext cx="1577047" cy="620884"/>
          </a:xfrm>
          <a:custGeom>
            <a:avLst/>
            <a:gdLst>
              <a:gd name="connsiteX0" fmla="*/ 0 w 1241769"/>
              <a:gd name="connsiteY0" fmla="*/ 0 h 620884"/>
              <a:gd name="connsiteX1" fmla="*/ 1241769 w 1241769"/>
              <a:gd name="connsiteY1" fmla="*/ 0 h 620884"/>
              <a:gd name="connsiteX2" fmla="*/ 1241769 w 1241769"/>
              <a:gd name="connsiteY2" fmla="*/ 620884 h 620884"/>
              <a:gd name="connsiteX3" fmla="*/ 0 w 1241769"/>
              <a:gd name="connsiteY3" fmla="*/ 620884 h 620884"/>
              <a:gd name="connsiteX4" fmla="*/ 0 w 1241769"/>
              <a:gd name="connsiteY4" fmla="*/ 0 h 62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1769" h="620884">
                <a:moveTo>
                  <a:pt x="0" y="0"/>
                </a:moveTo>
                <a:lnTo>
                  <a:pt x="1241769" y="0"/>
                </a:lnTo>
                <a:lnTo>
                  <a:pt x="1241769" y="620884"/>
                </a:lnTo>
                <a:lnTo>
                  <a:pt x="0" y="62088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0" tIns="25400" rIns="25400" bIns="25400" numCol="1" spcCol="1270" anchor="ctr" anchorCtr="0">
            <a:noAutofit/>
          </a:bodyPr>
          <a:lstStyle/>
          <a:p>
            <a:pPr lvl="0" algn="ctr" defTabSz="1778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4000" kern="1200"/>
          </a:p>
        </p:txBody>
      </p:sp>
      <p:sp>
        <p:nvSpPr>
          <p:cNvPr id="42" name="任意多边形 41"/>
          <p:cNvSpPr/>
          <p:nvPr/>
        </p:nvSpPr>
        <p:spPr>
          <a:xfrm>
            <a:off x="1679391" y="3292994"/>
            <a:ext cx="1241769" cy="620884"/>
          </a:xfrm>
          <a:custGeom>
            <a:avLst/>
            <a:gdLst>
              <a:gd name="connsiteX0" fmla="*/ 0 w 1241769"/>
              <a:gd name="connsiteY0" fmla="*/ 0 h 620884"/>
              <a:gd name="connsiteX1" fmla="*/ 1241769 w 1241769"/>
              <a:gd name="connsiteY1" fmla="*/ 0 h 620884"/>
              <a:gd name="connsiteX2" fmla="*/ 1241769 w 1241769"/>
              <a:gd name="connsiteY2" fmla="*/ 620884 h 620884"/>
              <a:gd name="connsiteX3" fmla="*/ 0 w 1241769"/>
              <a:gd name="connsiteY3" fmla="*/ 620884 h 620884"/>
              <a:gd name="connsiteX4" fmla="*/ 0 w 1241769"/>
              <a:gd name="connsiteY4" fmla="*/ 0 h 62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1769" h="620884">
                <a:moveTo>
                  <a:pt x="0" y="0"/>
                </a:moveTo>
                <a:lnTo>
                  <a:pt x="1241769" y="0"/>
                </a:lnTo>
                <a:lnTo>
                  <a:pt x="1241769" y="620884"/>
                </a:lnTo>
                <a:lnTo>
                  <a:pt x="0" y="620884"/>
                </a:lnTo>
                <a:lnTo>
                  <a:pt x="0" y="0"/>
                </a:lnTo>
                <a:close/>
              </a:path>
            </a:pathLst>
          </a:custGeom>
          <a:solidFill>
            <a:srgbClr val="F5C638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0" tIns="25400" rIns="25400" bIns="25400" numCol="1" spcCol="1270" anchor="ctr" anchorCtr="0">
            <a:noAutofit/>
          </a:bodyPr>
          <a:lstStyle/>
          <a:p>
            <a:pPr lvl="0" algn="ctr" defTabSz="1778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4000" kern="1200" dirty="0"/>
          </a:p>
        </p:txBody>
      </p:sp>
      <p:sp>
        <p:nvSpPr>
          <p:cNvPr id="43" name="任意多边形 42"/>
          <p:cNvSpPr/>
          <p:nvPr/>
        </p:nvSpPr>
        <p:spPr>
          <a:xfrm>
            <a:off x="1138" y="3302097"/>
            <a:ext cx="1585063" cy="620884"/>
          </a:xfrm>
          <a:custGeom>
            <a:avLst/>
            <a:gdLst>
              <a:gd name="connsiteX0" fmla="*/ 0 w 1241769"/>
              <a:gd name="connsiteY0" fmla="*/ 0 h 620884"/>
              <a:gd name="connsiteX1" fmla="*/ 1241769 w 1241769"/>
              <a:gd name="connsiteY1" fmla="*/ 0 h 620884"/>
              <a:gd name="connsiteX2" fmla="*/ 1241769 w 1241769"/>
              <a:gd name="connsiteY2" fmla="*/ 620884 h 620884"/>
              <a:gd name="connsiteX3" fmla="*/ 0 w 1241769"/>
              <a:gd name="connsiteY3" fmla="*/ 620884 h 620884"/>
              <a:gd name="connsiteX4" fmla="*/ 0 w 1241769"/>
              <a:gd name="connsiteY4" fmla="*/ 0 h 62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1769" h="620884">
                <a:moveTo>
                  <a:pt x="0" y="0"/>
                </a:moveTo>
                <a:lnTo>
                  <a:pt x="1241769" y="0"/>
                </a:lnTo>
                <a:lnTo>
                  <a:pt x="1241769" y="620884"/>
                </a:lnTo>
                <a:lnTo>
                  <a:pt x="0" y="620884"/>
                </a:lnTo>
                <a:lnTo>
                  <a:pt x="0" y="0"/>
                </a:lnTo>
                <a:close/>
              </a:path>
            </a:pathLst>
          </a:custGeom>
          <a:solidFill>
            <a:srgbClr val="F5C638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0" tIns="25400" rIns="25400" bIns="25400" numCol="1" spcCol="1270" anchor="ctr" anchorCtr="0">
            <a:noAutofit/>
          </a:bodyPr>
          <a:lstStyle/>
          <a:p>
            <a:pPr lvl="0" algn="ctr" defTabSz="1778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4000" kern="1200" dirty="0"/>
          </a:p>
        </p:txBody>
      </p:sp>
      <p:sp>
        <p:nvSpPr>
          <p:cNvPr id="44" name="任意多边形 43"/>
          <p:cNvSpPr/>
          <p:nvPr/>
        </p:nvSpPr>
        <p:spPr>
          <a:xfrm>
            <a:off x="487293" y="4174650"/>
            <a:ext cx="1241769" cy="620884"/>
          </a:xfrm>
          <a:custGeom>
            <a:avLst/>
            <a:gdLst>
              <a:gd name="connsiteX0" fmla="*/ 0 w 1241769"/>
              <a:gd name="connsiteY0" fmla="*/ 0 h 620884"/>
              <a:gd name="connsiteX1" fmla="*/ 1241769 w 1241769"/>
              <a:gd name="connsiteY1" fmla="*/ 0 h 620884"/>
              <a:gd name="connsiteX2" fmla="*/ 1241769 w 1241769"/>
              <a:gd name="connsiteY2" fmla="*/ 620884 h 620884"/>
              <a:gd name="connsiteX3" fmla="*/ 0 w 1241769"/>
              <a:gd name="connsiteY3" fmla="*/ 620884 h 620884"/>
              <a:gd name="connsiteX4" fmla="*/ 0 w 1241769"/>
              <a:gd name="connsiteY4" fmla="*/ 0 h 62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1769" h="620884">
                <a:moveTo>
                  <a:pt x="0" y="0"/>
                </a:moveTo>
                <a:lnTo>
                  <a:pt x="1241769" y="0"/>
                </a:lnTo>
                <a:lnTo>
                  <a:pt x="1241769" y="620884"/>
                </a:lnTo>
                <a:lnTo>
                  <a:pt x="0" y="62088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0" tIns="25400" rIns="25400" bIns="25400" numCol="1" spcCol="1270" anchor="ctr" anchorCtr="0">
            <a:noAutofit/>
          </a:bodyPr>
          <a:lstStyle/>
          <a:p>
            <a:pPr lvl="0" algn="ctr" defTabSz="1778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4000" kern="1200" dirty="0"/>
          </a:p>
        </p:txBody>
      </p:sp>
      <p:sp>
        <p:nvSpPr>
          <p:cNvPr id="45" name="任意多边形 44"/>
          <p:cNvSpPr/>
          <p:nvPr/>
        </p:nvSpPr>
        <p:spPr>
          <a:xfrm>
            <a:off x="487292" y="5056306"/>
            <a:ext cx="1626717" cy="620884"/>
          </a:xfrm>
          <a:custGeom>
            <a:avLst/>
            <a:gdLst>
              <a:gd name="connsiteX0" fmla="*/ 0 w 1241769"/>
              <a:gd name="connsiteY0" fmla="*/ 0 h 620884"/>
              <a:gd name="connsiteX1" fmla="*/ 1241769 w 1241769"/>
              <a:gd name="connsiteY1" fmla="*/ 0 h 620884"/>
              <a:gd name="connsiteX2" fmla="*/ 1241769 w 1241769"/>
              <a:gd name="connsiteY2" fmla="*/ 620884 h 620884"/>
              <a:gd name="connsiteX3" fmla="*/ 0 w 1241769"/>
              <a:gd name="connsiteY3" fmla="*/ 620884 h 620884"/>
              <a:gd name="connsiteX4" fmla="*/ 0 w 1241769"/>
              <a:gd name="connsiteY4" fmla="*/ 0 h 62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1769" h="620884">
                <a:moveTo>
                  <a:pt x="0" y="0"/>
                </a:moveTo>
                <a:lnTo>
                  <a:pt x="1241769" y="0"/>
                </a:lnTo>
                <a:lnTo>
                  <a:pt x="1241769" y="620884"/>
                </a:lnTo>
                <a:lnTo>
                  <a:pt x="0" y="62088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0" tIns="25400" rIns="25400" bIns="25400" numCol="1" spcCol="1270" anchor="ctr" anchorCtr="0">
            <a:noAutofit/>
          </a:bodyPr>
          <a:lstStyle/>
          <a:p>
            <a:pPr lvl="0" algn="ctr" defTabSz="1778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4000" kern="1200"/>
          </a:p>
        </p:txBody>
      </p:sp>
      <p:sp>
        <p:nvSpPr>
          <p:cNvPr id="47" name="矩形 46"/>
          <p:cNvSpPr/>
          <p:nvPr/>
        </p:nvSpPr>
        <p:spPr>
          <a:xfrm>
            <a:off x="5228500" y="1516015"/>
            <a:ext cx="1723549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000" b="1" dirty="0" smtClean="0">
                <a:solidFill>
                  <a:schemeClr val="bg1"/>
                </a:solidFill>
              </a:rPr>
              <a:t>智能问诊</a:t>
            </a:r>
            <a:endParaRPr lang="zh-CN" altLang="en-US" sz="3000" b="1" dirty="0">
              <a:solidFill>
                <a:schemeClr val="bg1"/>
              </a:solidFill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6383313" y="2494946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</a:rPr>
              <a:t>标题</a:t>
            </a:r>
          </a:p>
        </p:txBody>
      </p:sp>
      <p:sp>
        <p:nvSpPr>
          <p:cNvPr id="51" name="矩形 50"/>
          <p:cNvSpPr/>
          <p:nvPr/>
        </p:nvSpPr>
        <p:spPr>
          <a:xfrm>
            <a:off x="103980" y="3372603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chemeClr val="bg1"/>
                </a:solidFill>
              </a:rPr>
              <a:t>数据获取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1736660" y="3378200"/>
            <a:ext cx="11079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chemeClr val="bg1"/>
                </a:solidFill>
              </a:rPr>
              <a:t>数据库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3099069" y="3378200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smtClean="0">
                <a:solidFill>
                  <a:schemeClr val="bg1"/>
                </a:solidFill>
              </a:rPr>
              <a:t>数据标记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4655836" y="3371222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smtClean="0">
                <a:solidFill>
                  <a:schemeClr val="bg1"/>
                </a:solidFill>
              </a:rPr>
              <a:t>数据清洗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6119966" y="3398544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smtClean="0">
                <a:solidFill>
                  <a:schemeClr val="bg1"/>
                </a:solidFill>
              </a:rPr>
              <a:t>模型训练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7653801" y="3378200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smtClean="0">
                <a:solidFill>
                  <a:schemeClr val="bg1"/>
                </a:solidFill>
              </a:rPr>
              <a:t>匹配算法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9192095" y="3358252"/>
            <a:ext cx="14975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 smtClean="0">
                <a:solidFill>
                  <a:schemeClr val="bg1"/>
                </a:solidFill>
              </a:rPr>
              <a:t>Topic</a:t>
            </a:r>
            <a:r>
              <a:rPr lang="zh-CN" altLang="en-US" sz="2400" b="1" dirty="0" smtClean="0">
                <a:solidFill>
                  <a:schemeClr val="bg1"/>
                </a:solidFill>
              </a:rPr>
              <a:t>模型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10689621" y="3378200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chemeClr val="bg1"/>
                </a:solidFill>
              </a:rPr>
              <a:t>继续优化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683231" y="4233423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爬虫</a:t>
            </a:r>
            <a:endParaRPr lang="zh-CN" altLang="en-US" sz="2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2" name="矩形 61"/>
          <p:cNvSpPr/>
          <p:nvPr/>
        </p:nvSpPr>
        <p:spPr>
          <a:xfrm>
            <a:off x="3694824" y="4229100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分词</a:t>
            </a:r>
            <a:endParaRPr lang="zh-CN" altLang="en-US" sz="2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6577290" y="4250261"/>
            <a:ext cx="14173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word2vec</a:t>
            </a:r>
            <a:endParaRPr lang="zh-CN" altLang="en-US" sz="2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4" name="矩形 63"/>
          <p:cNvSpPr/>
          <p:nvPr/>
        </p:nvSpPr>
        <p:spPr>
          <a:xfrm>
            <a:off x="10805443" y="4254259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翻译模型</a:t>
            </a:r>
            <a:endParaRPr lang="zh-CN" altLang="en-US" sz="2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5" name="矩形 64"/>
          <p:cNvSpPr/>
          <p:nvPr/>
        </p:nvSpPr>
        <p:spPr>
          <a:xfrm>
            <a:off x="683231" y="5140238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数据分类</a:t>
            </a:r>
            <a:endParaRPr lang="zh-CN" altLang="en-US" sz="2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6" name="矩形 65"/>
          <p:cNvSpPr/>
          <p:nvPr/>
        </p:nvSpPr>
        <p:spPr>
          <a:xfrm>
            <a:off x="3578094" y="5135915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文本解析</a:t>
            </a:r>
            <a:endParaRPr lang="zh-CN" altLang="en-US" sz="2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7" name="矩形 66"/>
          <p:cNvSpPr/>
          <p:nvPr/>
        </p:nvSpPr>
        <p:spPr>
          <a:xfrm>
            <a:off x="6646468" y="5155081"/>
            <a:ext cx="9172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TF-INF</a:t>
            </a:r>
            <a:endParaRPr lang="zh-CN" altLang="en-US" sz="2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8" name="矩形 67"/>
          <p:cNvSpPr/>
          <p:nvPr/>
        </p:nvSpPr>
        <p:spPr>
          <a:xfrm>
            <a:off x="10842601" y="5116767"/>
            <a:ext cx="110799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关键词</a:t>
            </a:r>
            <a:endParaRPr lang="en-US" altLang="zh-CN" sz="2400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lang="zh-CN" alt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权重</a:t>
            </a:r>
            <a:endParaRPr lang="zh-CN" altLang="en-US" sz="2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74" name="组合 6"/>
          <p:cNvGrpSpPr/>
          <p:nvPr/>
        </p:nvGrpSpPr>
        <p:grpSpPr>
          <a:xfrm>
            <a:off x="0" y="89926"/>
            <a:ext cx="6282268" cy="470836"/>
            <a:chOff x="0" y="182880"/>
            <a:chExt cx="6207760" cy="327259"/>
          </a:xfrm>
        </p:grpSpPr>
        <p:sp>
          <p:nvSpPr>
            <p:cNvPr id="75" name="矩形 74"/>
            <p:cNvSpPr/>
            <p:nvPr/>
          </p:nvSpPr>
          <p:spPr>
            <a:xfrm>
              <a:off x="0" y="182880"/>
              <a:ext cx="6015789" cy="32725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" name="等腰三角形 5"/>
            <p:cNvSpPr/>
            <p:nvPr/>
          </p:nvSpPr>
          <p:spPr>
            <a:xfrm rot="10800000" flipH="1">
              <a:off x="6015789" y="182880"/>
              <a:ext cx="191971" cy="327259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7" name="矩形 76"/>
          <p:cNvSpPr/>
          <p:nvPr/>
        </p:nvSpPr>
        <p:spPr>
          <a:xfrm>
            <a:off x="412718" y="136444"/>
            <a:ext cx="221406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第四部分 </a:t>
            </a:r>
            <a:r>
              <a:rPr lang="en-US" altLang="zh-CN" dirty="0" smtClean="0">
                <a:solidFill>
                  <a:schemeClr val="bg1"/>
                </a:solidFill>
              </a:rPr>
              <a:t>|</a:t>
            </a:r>
            <a:r>
              <a:rPr lang="zh-CN" altLang="en-US" dirty="0" smtClean="0">
                <a:solidFill>
                  <a:schemeClr val="bg1"/>
                </a:solidFill>
              </a:rPr>
              <a:t>  开发</a:t>
            </a:r>
            <a:r>
              <a:rPr lang="zh-CN" altLang="en-US" dirty="0">
                <a:solidFill>
                  <a:schemeClr val="bg1"/>
                </a:solidFill>
              </a:rPr>
              <a:t>计划</a:t>
            </a:r>
            <a:endParaRPr lang="zh-CN" altLang="en-US" b="1" dirty="0">
              <a:solidFill>
                <a:schemeClr val="bg1"/>
              </a:solidFill>
            </a:endParaRPr>
          </a:p>
          <a:p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78" name="等腰三角形 10"/>
          <p:cNvSpPr/>
          <p:nvPr/>
        </p:nvSpPr>
        <p:spPr>
          <a:xfrm rot="5400000">
            <a:off x="90952" y="206040"/>
            <a:ext cx="305471" cy="263337"/>
          </a:xfrm>
          <a:prstGeom prst="triangle">
            <a:avLst/>
          </a:prstGeom>
          <a:solidFill>
            <a:srgbClr val="DA4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9" name="任意多边形 14"/>
          <p:cNvSpPr/>
          <p:nvPr/>
        </p:nvSpPr>
        <p:spPr>
          <a:xfrm>
            <a:off x="3788551" y="2166737"/>
            <a:ext cx="5258892" cy="114242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5258892" y="0"/>
                </a:moveTo>
                <a:lnTo>
                  <a:pt x="5258892" y="1012041"/>
                </a:lnTo>
                <a:lnTo>
                  <a:pt x="0" y="1012041"/>
                </a:lnTo>
                <a:lnTo>
                  <a:pt x="0" y="1142427"/>
                </a:lnTo>
              </a:path>
            </a:pathLst>
          </a:cu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70" name="任意多边形 28"/>
          <p:cNvSpPr/>
          <p:nvPr/>
        </p:nvSpPr>
        <p:spPr>
          <a:xfrm>
            <a:off x="8135289" y="1649803"/>
            <a:ext cx="1673633" cy="1041398"/>
          </a:xfrm>
          <a:custGeom>
            <a:avLst/>
            <a:gdLst>
              <a:gd name="connsiteX0" fmla="*/ 0 w 1241769"/>
              <a:gd name="connsiteY0" fmla="*/ 0 h 620884"/>
              <a:gd name="connsiteX1" fmla="*/ 1241769 w 1241769"/>
              <a:gd name="connsiteY1" fmla="*/ 0 h 620884"/>
              <a:gd name="connsiteX2" fmla="*/ 1241769 w 1241769"/>
              <a:gd name="connsiteY2" fmla="*/ 620884 h 620884"/>
              <a:gd name="connsiteX3" fmla="*/ 0 w 1241769"/>
              <a:gd name="connsiteY3" fmla="*/ 620884 h 620884"/>
              <a:gd name="connsiteX4" fmla="*/ 0 w 1241769"/>
              <a:gd name="connsiteY4" fmla="*/ 0 h 62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1769" h="620884">
                <a:moveTo>
                  <a:pt x="0" y="0"/>
                </a:moveTo>
                <a:lnTo>
                  <a:pt x="1241769" y="0"/>
                </a:lnTo>
                <a:lnTo>
                  <a:pt x="1241769" y="620884"/>
                </a:lnTo>
                <a:lnTo>
                  <a:pt x="0" y="620884"/>
                </a:lnTo>
                <a:lnTo>
                  <a:pt x="0" y="0"/>
                </a:lnTo>
                <a:close/>
              </a:path>
            </a:pathLst>
          </a:custGeom>
          <a:solidFill>
            <a:srgbClr val="00B0F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780" tIns="17780" rIns="17780" bIns="17780" numCol="1" spcCol="1270" anchor="ctr" anchorCtr="0">
            <a:noAutofit/>
          </a:bodyPr>
          <a:lstStyle/>
          <a:p>
            <a:pPr lvl="0" algn="ctr" defTabSz="1244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2800" kern="1200" dirty="0">
              <a:solidFill>
                <a:srgbClr val="00B0F0"/>
              </a:solidFill>
            </a:endParaRPr>
          </a:p>
        </p:txBody>
      </p:sp>
      <p:sp>
        <p:nvSpPr>
          <p:cNvPr id="71" name="矩形 70"/>
          <p:cNvSpPr/>
          <p:nvPr/>
        </p:nvSpPr>
        <p:spPr>
          <a:xfrm>
            <a:off x="8264219" y="1805444"/>
            <a:ext cx="141577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400" b="1" dirty="0" smtClean="0">
                <a:solidFill>
                  <a:schemeClr val="bg1"/>
                </a:solidFill>
              </a:rPr>
              <a:t>目前进度</a:t>
            </a:r>
            <a:endParaRPr lang="en-US" altLang="zh-CN" sz="2400" b="1" dirty="0">
              <a:solidFill>
                <a:schemeClr val="bg1"/>
              </a:solidFill>
            </a:endParaRPr>
          </a:p>
          <a:p>
            <a:pPr algn="ctr"/>
            <a:r>
              <a:rPr lang="en-US" altLang="zh-CN" sz="2400" b="1" dirty="0" smtClean="0">
                <a:solidFill>
                  <a:schemeClr val="bg1"/>
                </a:solidFill>
              </a:rPr>
              <a:t>V</a:t>
            </a:r>
            <a:r>
              <a:rPr lang="zh-CN" altLang="en-US" sz="2400" b="1" dirty="0" smtClean="0">
                <a:solidFill>
                  <a:schemeClr val="bg1"/>
                </a:solidFill>
              </a:rPr>
              <a:t> </a:t>
            </a:r>
            <a:r>
              <a:rPr lang="en-US" altLang="zh-CN" sz="2400" b="1" dirty="0" smtClean="0">
                <a:solidFill>
                  <a:schemeClr val="bg1"/>
                </a:solidFill>
              </a:rPr>
              <a:t>1.0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sp>
        <p:nvSpPr>
          <p:cNvPr id="72" name="任意多边形 14"/>
          <p:cNvSpPr/>
          <p:nvPr/>
        </p:nvSpPr>
        <p:spPr>
          <a:xfrm>
            <a:off x="5300275" y="2161051"/>
            <a:ext cx="5258892" cy="114242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5258892" y="0"/>
                </a:moveTo>
                <a:lnTo>
                  <a:pt x="5258892" y="1012041"/>
                </a:lnTo>
                <a:lnTo>
                  <a:pt x="0" y="1012041"/>
                </a:lnTo>
                <a:lnTo>
                  <a:pt x="0" y="1142427"/>
                </a:lnTo>
              </a:path>
            </a:pathLst>
          </a:cu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zh-CN" altLang="en-US" dirty="0"/>
          </a:p>
        </p:txBody>
      </p:sp>
      <p:sp>
        <p:nvSpPr>
          <p:cNvPr id="73" name="任意多边形 28"/>
          <p:cNvSpPr/>
          <p:nvPr/>
        </p:nvSpPr>
        <p:spPr>
          <a:xfrm>
            <a:off x="10057565" y="2084708"/>
            <a:ext cx="991439" cy="574996"/>
          </a:xfrm>
          <a:custGeom>
            <a:avLst/>
            <a:gdLst>
              <a:gd name="connsiteX0" fmla="*/ 0 w 1241769"/>
              <a:gd name="connsiteY0" fmla="*/ 0 h 620884"/>
              <a:gd name="connsiteX1" fmla="*/ 1241769 w 1241769"/>
              <a:gd name="connsiteY1" fmla="*/ 0 h 620884"/>
              <a:gd name="connsiteX2" fmla="*/ 1241769 w 1241769"/>
              <a:gd name="connsiteY2" fmla="*/ 620884 h 620884"/>
              <a:gd name="connsiteX3" fmla="*/ 0 w 1241769"/>
              <a:gd name="connsiteY3" fmla="*/ 620884 h 620884"/>
              <a:gd name="connsiteX4" fmla="*/ 0 w 1241769"/>
              <a:gd name="connsiteY4" fmla="*/ 0 h 62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1769" h="620884">
                <a:moveTo>
                  <a:pt x="0" y="0"/>
                </a:moveTo>
                <a:lnTo>
                  <a:pt x="1241769" y="0"/>
                </a:lnTo>
                <a:lnTo>
                  <a:pt x="1241769" y="620884"/>
                </a:lnTo>
                <a:lnTo>
                  <a:pt x="0" y="620884"/>
                </a:lnTo>
                <a:lnTo>
                  <a:pt x="0" y="0"/>
                </a:lnTo>
                <a:close/>
              </a:path>
            </a:pathLst>
          </a:custGeom>
          <a:solidFill>
            <a:srgbClr val="00B0F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780" tIns="17780" rIns="17780" bIns="17780" numCol="1" spcCol="1270" anchor="ctr" anchorCtr="0">
            <a:noAutofit/>
          </a:bodyPr>
          <a:lstStyle/>
          <a:p>
            <a:pPr lvl="0" algn="ctr" defTabSz="1244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2800" kern="1200" dirty="0">
              <a:solidFill>
                <a:srgbClr val="00B0F0"/>
              </a:solidFill>
            </a:endParaRPr>
          </a:p>
        </p:txBody>
      </p:sp>
      <p:sp>
        <p:nvSpPr>
          <p:cNvPr id="79" name="矩形 78"/>
          <p:cNvSpPr/>
          <p:nvPr/>
        </p:nvSpPr>
        <p:spPr>
          <a:xfrm>
            <a:off x="10214463" y="2159129"/>
            <a:ext cx="77617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400" b="1" dirty="0" smtClean="0">
                <a:solidFill>
                  <a:schemeClr val="bg1"/>
                </a:solidFill>
              </a:rPr>
              <a:t>V</a:t>
            </a:r>
            <a:r>
              <a:rPr lang="zh-CN" altLang="en-US" sz="2400" b="1" dirty="0" smtClean="0">
                <a:solidFill>
                  <a:schemeClr val="bg1"/>
                </a:solidFill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</a:rPr>
              <a:t>2</a:t>
            </a:r>
            <a:r>
              <a:rPr lang="en-US" altLang="zh-CN" sz="2400" b="1" dirty="0" smtClean="0">
                <a:solidFill>
                  <a:schemeClr val="bg1"/>
                </a:solidFill>
              </a:rPr>
              <a:t>.0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sp>
        <p:nvSpPr>
          <p:cNvPr id="80" name="日期占位符 3"/>
          <p:cNvSpPr txBox="1">
            <a:spLocks/>
          </p:cNvSpPr>
          <p:nvPr/>
        </p:nvSpPr>
        <p:spPr bwMode="auto">
          <a:xfrm>
            <a:off x="10758789" y="157645"/>
            <a:ext cx="1257335" cy="348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1pPr>
            <a:lvl2pPr marL="742950" indent="-28575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2pPr>
            <a:lvl3pPr marL="11430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3pPr>
            <a:lvl4pPr marL="16002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4pPr>
            <a:lvl5pPr marL="20574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smtClean="0">
                <a:solidFill>
                  <a:schemeClr val="tx1"/>
                </a:solidFill>
                <a:ea typeface="宋体" charset="-122"/>
              </a:rPr>
              <a:t>智能问诊</a:t>
            </a:r>
            <a:endParaRPr lang="en-US" altLang="zh-CN" dirty="0">
              <a:solidFill>
                <a:schemeClr val="tx1"/>
              </a:solidFill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83907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>
            <a:off x="0" y="39303"/>
            <a:ext cx="121920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0" y="602917"/>
            <a:ext cx="121920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等腰三角形 1"/>
          <p:cNvSpPr/>
          <p:nvPr/>
        </p:nvSpPr>
        <p:spPr>
          <a:xfrm>
            <a:off x="540037" y="1346388"/>
            <a:ext cx="4242780" cy="4820948"/>
          </a:xfrm>
          <a:prstGeom prst="triangle">
            <a:avLst/>
          </a:prstGeom>
          <a:solidFill>
            <a:srgbClr val="F5C6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等腰三角形 11"/>
          <p:cNvSpPr/>
          <p:nvPr/>
        </p:nvSpPr>
        <p:spPr>
          <a:xfrm>
            <a:off x="5165945" y="1346388"/>
            <a:ext cx="4242780" cy="4820948"/>
          </a:xfrm>
          <a:prstGeom prst="triangle">
            <a:avLst/>
          </a:prstGeom>
          <a:solidFill>
            <a:srgbClr val="ED32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等腰三角形 12"/>
          <p:cNvSpPr/>
          <p:nvPr/>
        </p:nvSpPr>
        <p:spPr>
          <a:xfrm flipV="1">
            <a:off x="2846447" y="1346385"/>
            <a:ext cx="4242780" cy="4820948"/>
          </a:xfrm>
          <a:prstGeom prst="triangle">
            <a:avLst/>
          </a:prstGeom>
          <a:solidFill>
            <a:srgbClr val="FF9D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等腰三角形 13"/>
          <p:cNvSpPr/>
          <p:nvPr/>
        </p:nvSpPr>
        <p:spPr>
          <a:xfrm flipV="1">
            <a:off x="7566600" y="1391920"/>
            <a:ext cx="4242780" cy="4820948"/>
          </a:xfrm>
          <a:prstGeom prst="triangle">
            <a:avLst/>
          </a:prstGeom>
          <a:solidFill>
            <a:srgbClr val="FB40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1141409" y="3639207"/>
            <a:ext cx="3040035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000" b="1" dirty="0" smtClean="0">
                <a:solidFill>
                  <a:schemeClr val="bg1"/>
                </a:solidFill>
              </a:rPr>
              <a:t>徐家兴</a:t>
            </a:r>
            <a:endParaRPr lang="zh-CN" altLang="en-US" sz="3000" b="1" dirty="0">
              <a:solidFill>
                <a:schemeClr val="bg1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911337" y="4449425"/>
            <a:ext cx="3213927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2000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Word2vec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模型</a:t>
            </a:r>
            <a:endParaRPr lang="en-US" altLang="zh-CN" sz="2000" dirty="0" smtClean="0">
              <a:solidFill>
                <a:schemeClr val="bg1"/>
              </a:solidFill>
              <a:latin typeface="微软雅黑" charset="0"/>
              <a:ea typeface="微软雅黑" charset="0"/>
            </a:endParaRPr>
          </a:p>
          <a:p>
            <a:pPr algn="ctr">
              <a:lnSpc>
                <a:spcPct val="130000"/>
              </a:lnSpc>
            </a:pPr>
            <a:r>
              <a:rPr lang="en-US" altLang="zh-CN" sz="2000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TF-INF</a:t>
            </a:r>
          </a:p>
          <a:p>
            <a:pPr algn="ctr">
              <a:lnSpc>
                <a:spcPct val="130000"/>
              </a:lnSpc>
            </a:pPr>
            <a:r>
              <a:rPr lang="zh-CN" altLang="en-US" sz="2000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数据获取</a:t>
            </a:r>
            <a:endParaRPr lang="en-US" altLang="zh-CN" sz="2000" dirty="0" smtClean="0">
              <a:solidFill>
                <a:schemeClr val="bg1"/>
              </a:solidFill>
              <a:latin typeface="微软雅黑" charset="0"/>
              <a:ea typeface="微软雅黑" charset="0"/>
            </a:endParaRPr>
          </a:p>
          <a:p>
            <a:pPr algn="ctr">
              <a:lnSpc>
                <a:spcPct val="130000"/>
              </a:lnSpc>
            </a:pPr>
            <a:r>
              <a:rPr lang="en-US" altLang="zh-CN" sz="2000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UI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设计</a:t>
            </a:r>
            <a:endParaRPr lang="zh-CN" altLang="en-US" sz="2000" dirty="0">
              <a:solidFill>
                <a:schemeClr val="bg1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2285494" y="2406143"/>
            <a:ext cx="761137" cy="100323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4" name="椭圆 23"/>
          <p:cNvSpPr/>
          <p:nvPr/>
        </p:nvSpPr>
        <p:spPr>
          <a:xfrm>
            <a:off x="6940871" y="2406143"/>
            <a:ext cx="761137" cy="100323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3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5" name="椭圆 24"/>
          <p:cNvSpPr/>
          <p:nvPr/>
        </p:nvSpPr>
        <p:spPr>
          <a:xfrm>
            <a:off x="4593813" y="4074373"/>
            <a:ext cx="761137" cy="100323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2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6" name="椭圆 25"/>
          <p:cNvSpPr/>
          <p:nvPr/>
        </p:nvSpPr>
        <p:spPr>
          <a:xfrm>
            <a:off x="9297675" y="4074764"/>
            <a:ext cx="761137" cy="100323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4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27" name="组合 6"/>
          <p:cNvGrpSpPr/>
          <p:nvPr/>
        </p:nvGrpSpPr>
        <p:grpSpPr>
          <a:xfrm>
            <a:off x="0" y="89926"/>
            <a:ext cx="6282268" cy="470836"/>
            <a:chOff x="0" y="182880"/>
            <a:chExt cx="6207760" cy="327259"/>
          </a:xfrm>
        </p:grpSpPr>
        <p:sp>
          <p:nvSpPr>
            <p:cNvPr id="28" name="矩形 27"/>
            <p:cNvSpPr/>
            <p:nvPr/>
          </p:nvSpPr>
          <p:spPr>
            <a:xfrm>
              <a:off x="0" y="182880"/>
              <a:ext cx="6015789" cy="32725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等腰三角形 5"/>
            <p:cNvSpPr/>
            <p:nvPr/>
          </p:nvSpPr>
          <p:spPr>
            <a:xfrm rot="10800000" flipH="1">
              <a:off x="6015789" y="182880"/>
              <a:ext cx="191971" cy="327259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0" name="矩形 29"/>
          <p:cNvSpPr/>
          <p:nvPr/>
        </p:nvSpPr>
        <p:spPr>
          <a:xfrm>
            <a:off x="412718" y="136444"/>
            <a:ext cx="221406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第四部分 </a:t>
            </a:r>
            <a:r>
              <a:rPr lang="en-US" altLang="zh-CN" dirty="0" smtClean="0">
                <a:solidFill>
                  <a:schemeClr val="bg1"/>
                </a:solidFill>
              </a:rPr>
              <a:t>|</a:t>
            </a:r>
            <a:r>
              <a:rPr lang="zh-CN" altLang="en-US" dirty="0" smtClean="0">
                <a:solidFill>
                  <a:schemeClr val="bg1"/>
                </a:solidFill>
              </a:rPr>
              <a:t>  开发</a:t>
            </a:r>
            <a:r>
              <a:rPr lang="zh-CN" altLang="en-US" dirty="0">
                <a:solidFill>
                  <a:schemeClr val="bg1"/>
                </a:solidFill>
              </a:rPr>
              <a:t>计划</a:t>
            </a:r>
            <a:endParaRPr lang="zh-CN" altLang="en-US" b="1" dirty="0">
              <a:solidFill>
                <a:schemeClr val="bg1"/>
              </a:solidFill>
            </a:endParaRPr>
          </a:p>
          <a:p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1" name="等腰三角形 10"/>
          <p:cNvSpPr/>
          <p:nvPr/>
        </p:nvSpPr>
        <p:spPr>
          <a:xfrm rot="5400000">
            <a:off x="90952" y="206040"/>
            <a:ext cx="305471" cy="263337"/>
          </a:xfrm>
          <a:prstGeom prst="triangle">
            <a:avLst/>
          </a:prstGeom>
          <a:solidFill>
            <a:srgbClr val="DA4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2" name="矩形 31"/>
          <p:cNvSpPr/>
          <p:nvPr/>
        </p:nvSpPr>
        <p:spPr>
          <a:xfrm>
            <a:off x="3491166" y="3109801"/>
            <a:ext cx="3040035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000" b="1" dirty="0" smtClean="0">
                <a:solidFill>
                  <a:schemeClr val="bg1"/>
                </a:solidFill>
              </a:rPr>
              <a:t>张政勋</a:t>
            </a:r>
            <a:endParaRPr lang="zh-CN" altLang="en-US" sz="3000" b="1" dirty="0">
              <a:solidFill>
                <a:schemeClr val="bg1"/>
              </a:solidFill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3343816" y="1585223"/>
            <a:ext cx="3213927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2000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LDA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模型</a:t>
            </a:r>
            <a:endParaRPr lang="en-US" altLang="zh-CN" sz="2000" dirty="0" smtClean="0">
              <a:solidFill>
                <a:schemeClr val="bg1"/>
              </a:solidFill>
              <a:latin typeface="微软雅黑" charset="0"/>
              <a:ea typeface="微软雅黑" charset="0"/>
            </a:endParaRPr>
          </a:p>
          <a:p>
            <a:pPr algn="ctr">
              <a:lnSpc>
                <a:spcPct val="130000"/>
              </a:lnSpc>
            </a:pPr>
            <a:r>
              <a:rPr lang="zh-CN" altLang="en-US" sz="2000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匹配算法</a:t>
            </a:r>
            <a:endParaRPr lang="en-US" altLang="zh-CN" sz="2000" dirty="0" smtClean="0">
              <a:solidFill>
                <a:schemeClr val="bg1"/>
              </a:solidFill>
              <a:latin typeface="微软雅黑" charset="0"/>
              <a:ea typeface="微软雅黑" charset="0"/>
            </a:endParaRPr>
          </a:p>
          <a:p>
            <a:pPr algn="ctr">
              <a:lnSpc>
                <a:spcPct val="130000"/>
              </a:lnSpc>
            </a:pPr>
            <a:r>
              <a:rPr lang="zh-CN" altLang="en-US" sz="2000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多关键词权重设置</a:t>
            </a:r>
            <a:endParaRPr lang="zh-CN" altLang="en-US" sz="2000" dirty="0">
              <a:solidFill>
                <a:schemeClr val="bg1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5825063" y="3639207"/>
            <a:ext cx="3040035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000" b="1" dirty="0" smtClean="0">
                <a:solidFill>
                  <a:schemeClr val="bg1"/>
                </a:solidFill>
              </a:rPr>
              <a:t>许志达</a:t>
            </a:r>
            <a:endParaRPr lang="zh-CN" altLang="en-US" sz="3000" b="1" dirty="0">
              <a:solidFill>
                <a:schemeClr val="bg1"/>
              </a:solidFill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5594991" y="4449425"/>
            <a:ext cx="3213927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2000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translation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模型</a:t>
            </a:r>
            <a:endParaRPr lang="en-US" altLang="zh-CN" sz="2000" dirty="0" smtClean="0">
              <a:solidFill>
                <a:schemeClr val="bg1"/>
              </a:solidFill>
              <a:latin typeface="微软雅黑" charset="0"/>
              <a:ea typeface="微软雅黑" charset="0"/>
            </a:endParaRPr>
          </a:p>
          <a:p>
            <a:pPr algn="ctr">
              <a:lnSpc>
                <a:spcPct val="130000"/>
              </a:lnSpc>
            </a:pPr>
            <a:r>
              <a:rPr lang="zh-CN" altLang="en-US" sz="2000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数据库操作</a:t>
            </a:r>
            <a:endParaRPr lang="en-US" altLang="zh-CN" sz="2000" dirty="0" smtClean="0">
              <a:solidFill>
                <a:schemeClr val="bg1"/>
              </a:solidFill>
              <a:latin typeface="微软雅黑" charset="0"/>
              <a:ea typeface="微软雅黑" charset="0"/>
            </a:endParaRPr>
          </a:p>
          <a:p>
            <a:pPr algn="ctr">
              <a:lnSpc>
                <a:spcPct val="130000"/>
              </a:lnSpc>
            </a:pPr>
            <a:r>
              <a:rPr lang="zh-CN" altLang="en-US" sz="2000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数据清洗</a:t>
            </a:r>
            <a:endParaRPr lang="zh-CN" altLang="en-US" sz="2000" dirty="0">
              <a:solidFill>
                <a:schemeClr val="bg1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8199176" y="3109801"/>
            <a:ext cx="3040035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000" b="1" dirty="0" smtClean="0">
                <a:solidFill>
                  <a:schemeClr val="bg1"/>
                </a:solidFill>
              </a:rPr>
              <a:t>李想</a:t>
            </a:r>
            <a:endParaRPr lang="zh-CN" altLang="en-US" sz="3000" b="1" dirty="0">
              <a:solidFill>
                <a:schemeClr val="bg1"/>
              </a:solidFill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8051826" y="1585223"/>
            <a:ext cx="3213927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2000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Seq2seq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模型</a:t>
            </a:r>
            <a:endParaRPr lang="en-US" altLang="zh-CN" sz="2000" dirty="0" smtClean="0">
              <a:solidFill>
                <a:schemeClr val="bg1"/>
              </a:solidFill>
              <a:latin typeface="微软雅黑" charset="0"/>
              <a:ea typeface="微软雅黑" charset="0"/>
            </a:endParaRPr>
          </a:p>
          <a:p>
            <a:pPr algn="ctr">
              <a:lnSpc>
                <a:spcPct val="130000"/>
              </a:lnSpc>
            </a:pPr>
            <a:r>
              <a:rPr lang="zh-CN" altLang="en-US" sz="2000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市场调研</a:t>
            </a:r>
            <a:endParaRPr lang="en-US" altLang="zh-CN" sz="2000" dirty="0" smtClean="0">
              <a:solidFill>
                <a:schemeClr val="bg1"/>
              </a:solidFill>
              <a:latin typeface="微软雅黑" charset="0"/>
              <a:ea typeface="微软雅黑" charset="0"/>
            </a:endParaRPr>
          </a:p>
          <a:p>
            <a:pPr algn="ctr">
              <a:lnSpc>
                <a:spcPct val="130000"/>
              </a:lnSpc>
            </a:pPr>
            <a:r>
              <a:rPr lang="zh-CN" altLang="en-US" sz="2000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产品规划</a:t>
            </a:r>
            <a:endParaRPr lang="zh-CN" altLang="en-US" sz="2000" dirty="0">
              <a:solidFill>
                <a:schemeClr val="bg1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38" name="日期占位符 3"/>
          <p:cNvSpPr txBox="1">
            <a:spLocks/>
          </p:cNvSpPr>
          <p:nvPr/>
        </p:nvSpPr>
        <p:spPr bwMode="auto">
          <a:xfrm>
            <a:off x="9919356" y="6250875"/>
            <a:ext cx="2106882" cy="323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1pPr>
            <a:lvl2pPr marL="742950" indent="-28575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2pPr>
            <a:lvl3pPr marL="11430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3pPr>
            <a:lvl4pPr marL="16002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4pPr>
            <a:lvl5pPr marL="20574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dirty="0" smtClean="0">
                <a:solidFill>
                  <a:schemeClr val="tx1"/>
                </a:solidFill>
                <a:ea typeface="宋体" charset="-122"/>
              </a:rPr>
              <a:t>2017/12/17</a:t>
            </a:r>
            <a:endParaRPr lang="en-US" altLang="zh-CN" dirty="0">
              <a:solidFill>
                <a:schemeClr val="tx1"/>
              </a:solidFill>
              <a:ea typeface="宋体" charset="-122"/>
            </a:endParaRPr>
          </a:p>
        </p:txBody>
      </p:sp>
      <p:sp>
        <p:nvSpPr>
          <p:cNvPr id="39" name="页脚占位符 4"/>
          <p:cNvSpPr txBox="1">
            <a:spLocks/>
          </p:cNvSpPr>
          <p:nvPr/>
        </p:nvSpPr>
        <p:spPr bwMode="auto">
          <a:xfrm>
            <a:off x="357700" y="6291746"/>
            <a:ext cx="6403232" cy="316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1pPr>
            <a:lvl2pPr marL="742950" indent="-28575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2pPr>
            <a:lvl3pPr marL="11430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3pPr>
            <a:lvl4pPr marL="16002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4pPr>
            <a:lvl5pPr marL="20574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dirty="0" smtClean="0">
                <a:solidFill>
                  <a:schemeClr val="tx1"/>
                </a:solidFill>
              </a:rPr>
              <a:t>北京航空航天大学 软件学院 创新杯</a:t>
            </a:r>
            <a:endParaRPr lang="zh-CN" altLang="en-US" dirty="0">
              <a:solidFill>
                <a:schemeClr val="tx1"/>
              </a:solidFill>
              <a:ea typeface="宋体" charset="-122"/>
            </a:endParaRPr>
          </a:p>
        </p:txBody>
      </p:sp>
      <p:sp>
        <p:nvSpPr>
          <p:cNvPr id="40" name="日期占位符 3"/>
          <p:cNvSpPr txBox="1">
            <a:spLocks/>
          </p:cNvSpPr>
          <p:nvPr/>
        </p:nvSpPr>
        <p:spPr bwMode="auto">
          <a:xfrm>
            <a:off x="10758789" y="157645"/>
            <a:ext cx="1257335" cy="348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1pPr>
            <a:lvl2pPr marL="742950" indent="-28575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2pPr>
            <a:lvl3pPr marL="11430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3pPr>
            <a:lvl4pPr marL="16002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4pPr>
            <a:lvl5pPr marL="20574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smtClean="0">
                <a:solidFill>
                  <a:schemeClr val="tx1"/>
                </a:solidFill>
                <a:ea typeface="宋体" charset="-122"/>
              </a:rPr>
              <a:t>智能问诊</a:t>
            </a:r>
            <a:endParaRPr lang="en-US" altLang="zh-CN" dirty="0">
              <a:solidFill>
                <a:schemeClr val="tx1"/>
              </a:solidFill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96248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503866" y="1683808"/>
            <a:ext cx="2531444" cy="3734602"/>
          </a:xfrm>
          <a:prstGeom prst="rect">
            <a:avLst/>
          </a:prstGeom>
          <a:noFill/>
          <a:ln w="28575">
            <a:solidFill>
              <a:srgbClr val="F5C6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" name="直接连接符 2"/>
          <p:cNvCxnSpPr/>
          <p:nvPr/>
        </p:nvCxnSpPr>
        <p:spPr>
          <a:xfrm>
            <a:off x="0" y="39303"/>
            <a:ext cx="121920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0" y="602917"/>
            <a:ext cx="121920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6"/>
          <p:cNvGrpSpPr/>
          <p:nvPr/>
        </p:nvGrpSpPr>
        <p:grpSpPr>
          <a:xfrm>
            <a:off x="0" y="89926"/>
            <a:ext cx="6282268" cy="470836"/>
            <a:chOff x="0" y="182880"/>
            <a:chExt cx="6207760" cy="327259"/>
          </a:xfrm>
        </p:grpSpPr>
        <p:sp>
          <p:nvSpPr>
            <p:cNvPr id="5" name="矩形 4"/>
            <p:cNvSpPr/>
            <p:nvPr/>
          </p:nvSpPr>
          <p:spPr>
            <a:xfrm>
              <a:off x="0" y="182880"/>
              <a:ext cx="6015789" cy="32725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等腰三角形 5"/>
            <p:cNvSpPr/>
            <p:nvPr/>
          </p:nvSpPr>
          <p:spPr>
            <a:xfrm rot="10800000" flipH="1">
              <a:off x="6015789" y="182880"/>
              <a:ext cx="191971" cy="327259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" name="矩形 8"/>
          <p:cNvSpPr/>
          <p:nvPr/>
        </p:nvSpPr>
        <p:spPr>
          <a:xfrm>
            <a:off x="412718" y="136444"/>
            <a:ext cx="33281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第三部分 </a:t>
            </a:r>
            <a:r>
              <a:rPr lang="en-US" altLang="zh-CN" dirty="0" smtClean="0">
                <a:solidFill>
                  <a:schemeClr val="bg1"/>
                </a:solidFill>
              </a:rPr>
              <a:t>|</a:t>
            </a:r>
            <a:r>
              <a:rPr lang="zh-CN" altLang="en-US" dirty="0" smtClean="0">
                <a:solidFill>
                  <a:schemeClr val="bg1"/>
                </a:solidFill>
              </a:rPr>
              <a:t> 团队</a:t>
            </a:r>
            <a:r>
              <a:rPr lang="zh-CN" altLang="en-US" dirty="0">
                <a:solidFill>
                  <a:schemeClr val="bg1"/>
                </a:solidFill>
              </a:rPr>
              <a:t>分工及时间</a:t>
            </a:r>
            <a:r>
              <a:rPr lang="zh-CN" altLang="en-US" dirty="0" smtClean="0">
                <a:solidFill>
                  <a:schemeClr val="bg1"/>
                </a:solidFill>
              </a:rPr>
              <a:t>安排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1" name="等腰三角形 10"/>
          <p:cNvSpPr/>
          <p:nvPr/>
        </p:nvSpPr>
        <p:spPr>
          <a:xfrm rot="5400000">
            <a:off x="90952" y="206040"/>
            <a:ext cx="305471" cy="263337"/>
          </a:xfrm>
          <a:prstGeom prst="triangle">
            <a:avLst/>
          </a:prstGeom>
          <a:solidFill>
            <a:srgbClr val="F67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等腰三角形 1"/>
          <p:cNvSpPr/>
          <p:nvPr/>
        </p:nvSpPr>
        <p:spPr>
          <a:xfrm>
            <a:off x="0" y="3619500"/>
            <a:ext cx="12192000" cy="3238500"/>
          </a:xfrm>
          <a:prstGeom prst="triangle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等腰三角形 14"/>
          <p:cNvSpPr/>
          <p:nvPr/>
        </p:nvSpPr>
        <p:spPr>
          <a:xfrm rot="10800000">
            <a:off x="1163195" y="1860857"/>
            <a:ext cx="1145406" cy="987419"/>
          </a:xfrm>
          <a:prstGeom prst="triangle">
            <a:avLst/>
          </a:prstGeom>
          <a:solidFill>
            <a:srgbClr val="F5C6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8" name="矩形 17"/>
          <p:cNvSpPr/>
          <p:nvPr/>
        </p:nvSpPr>
        <p:spPr>
          <a:xfrm>
            <a:off x="560653" y="2956647"/>
            <a:ext cx="240234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目前进度</a:t>
            </a:r>
            <a:endParaRPr lang="zh-CN" altLang="en-US" sz="20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1494678" y="1873568"/>
            <a:ext cx="307139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4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1</a:t>
            </a:r>
            <a:endParaRPr lang="zh-CN" altLang="en-US" sz="4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8" name="日期占位符 3"/>
          <p:cNvSpPr txBox="1">
            <a:spLocks/>
          </p:cNvSpPr>
          <p:nvPr/>
        </p:nvSpPr>
        <p:spPr bwMode="auto">
          <a:xfrm>
            <a:off x="9919356" y="6173055"/>
            <a:ext cx="2106882" cy="323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1pPr>
            <a:lvl2pPr marL="742950" indent="-28575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2pPr>
            <a:lvl3pPr marL="11430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3pPr>
            <a:lvl4pPr marL="16002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4pPr>
            <a:lvl5pPr marL="20574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dirty="0" smtClean="0">
                <a:solidFill>
                  <a:schemeClr val="tx1"/>
                </a:solidFill>
                <a:ea typeface="宋体" charset="-122"/>
              </a:rPr>
              <a:t>2017/12/17</a:t>
            </a:r>
            <a:endParaRPr lang="en-US" altLang="zh-CN" dirty="0">
              <a:solidFill>
                <a:schemeClr val="tx1"/>
              </a:solidFill>
              <a:ea typeface="宋体" charset="-122"/>
            </a:endParaRPr>
          </a:p>
        </p:txBody>
      </p:sp>
      <p:sp>
        <p:nvSpPr>
          <p:cNvPr id="29" name="页脚占位符 4"/>
          <p:cNvSpPr txBox="1">
            <a:spLocks/>
          </p:cNvSpPr>
          <p:nvPr/>
        </p:nvSpPr>
        <p:spPr bwMode="auto">
          <a:xfrm>
            <a:off x="357700" y="6213926"/>
            <a:ext cx="6403232" cy="316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1pPr>
            <a:lvl2pPr marL="742950" indent="-28575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2pPr>
            <a:lvl3pPr marL="11430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3pPr>
            <a:lvl4pPr marL="16002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4pPr>
            <a:lvl5pPr marL="20574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dirty="0" smtClean="0">
                <a:solidFill>
                  <a:schemeClr val="tx1"/>
                </a:solidFill>
              </a:rPr>
              <a:t>北京航空航天大学 软件学院 创新杯</a:t>
            </a:r>
            <a:endParaRPr lang="zh-CN" altLang="en-US" dirty="0">
              <a:solidFill>
                <a:schemeClr val="tx1"/>
              </a:solidFill>
              <a:ea typeface="宋体" charset="-122"/>
            </a:endParaRPr>
          </a:p>
        </p:txBody>
      </p:sp>
      <p:sp>
        <p:nvSpPr>
          <p:cNvPr id="30" name="日期占位符 3"/>
          <p:cNvSpPr txBox="1">
            <a:spLocks/>
          </p:cNvSpPr>
          <p:nvPr/>
        </p:nvSpPr>
        <p:spPr bwMode="auto">
          <a:xfrm>
            <a:off x="10758789" y="157645"/>
            <a:ext cx="1257335" cy="348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1pPr>
            <a:lvl2pPr marL="742950" indent="-28575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2pPr>
            <a:lvl3pPr marL="11430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3pPr>
            <a:lvl4pPr marL="16002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4pPr>
            <a:lvl5pPr marL="20574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smtClean="0">
                <a:solidFill>
                  <a:schemeClr val="tx1"/>
                </a:solidFill>
                <a:ea typeface="宋体" charset="-122"/>
              </a:rPr>
              <a:t>智能问诊</a:t>
            </a:r>
            <a:endParaRPr lang="en-US" altLang="zh-CN" dirty="0">
              <a:solidFill>
                <a:schemeClr val="tx1"/>
              </a:solidFill>
              <a:ea typeface="宋体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9918" y="3643548"/>
            <a:ext cx="4398682" cy="2645662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2361" y="834820"/>
            <a:ext cx="6180577" cy="2485141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3960" y="951550"/>
            <a:ext cx="2846113" cy="4860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966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542104" y="1664352"/>
            <a:ext cx="2531444" cy="4918509"/>
          </a:xfrm>
          <a:prstGeom prst="rect">
            <a:avLst/>
          </a:prstGeom>
          <a:noFill/>
          <a:ln w="28575">
            <a:solidFill>
              <a:srgbClr val="FF9D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" name="直接连接符 2"/>
          <p:cNvCxnSpPr/>
          <p:nvPr/>
        </p:nvCxnSpPr>
        <p:spPr>
          <a:xfrm>
            <a:off x="0" y="39303"/>
            <a:ext cx="121920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0" y="602917"/>
            <a:ext cx="121920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6"/>
          <p:cNvGrpSpPr/>
          <p:nvPr/>
        </p:nvGrpSpPr>
        <p:grpSpPr>
          <a:xfrm>
            <a:off x="0" y="89926"/>
            <a:ext cx="6282268" cy="470836"/>
            <a:chOff x="0" y="182880"/>
            <a:chExt cx="6207760" cy="327259"/>
          </a:xfrm>
        </p:grpSpPr>
        <p:sp>
          <p:nvSpPr>
            <p:cNvPr id="5" name="矩形 4"/>
            <p:cNvSpPr/>
            <p:nvPr/>
          </p:nvSpPr>
          <p:spPr>
            <a:xfrm>
              <a:off x="0" y="182880"/>
              <a:ext cx="6015789" cy="32725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等腰三角形 5"/>
            <p:cNvSpPr/>
            <p:nvPr/>
          </p:nvSpPr>
          <p:spPr>
            <a:xfrm rot="10800000" flipH="1">
              <a:off x="6015789" y="182880"/>
              <a:ext cx="191971" cy="327259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" name="矩形 8"/>
          <p:cNvSpPr/>
          <p:nvPr/>
        </p:nvSpPr>
        <p:spPr>
          <a:xfrm>
            <a:off x="412718" y="136444"/>
            <a:ext cx="33281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第三部分 </a:t>
            </a:r>
            <a:r>
              <a:rPr lang="en-US" altLang="zh-CN" dirty="0" smtClean="0">
                <a:solidFill>
                  <a:schemeClr val="bg1"/>
                </a:solidFill>
              </a:rPr>
              <a:t>|</a:t>
            </a:r>
            <a:r>
              <a:rPr lang="zh-CN" altLang="en-US" dirty="0" smtClean="0">
                <a:solidFill>
                  <a:schemeClr val="bg1"/>
                </a:solidFill>
              </a:rPr>
              <a:t> 团队</a:t>
            </a:r>
            <a:r>
              <a:rPr lang="zh-CN" altLang="en-US" dirty="0">
                <a:solidFill>
                  <a:schemeClr val="bg1"/>
                </a:solidFill>
              </a:rPr>
              <a:t>分工及时间</a:t>
            </a:r>
            <a:r>
              <a:rPr lang="zh-CN" altLang="en-US" dirty="0" smtClean="0">
                <a:solidFill>
                  <a:schemeClr val="bg1"/>
                </a:solidFill>
              </a:rPr>
              <a:t>安排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1" name="等腰三角形 10"/>
          <p:cNvSpPr/>
          <p:nvPr/>
        </p:nvSpPr>
        <p:spPr>
          <a:xfrm rot="5400000">
            <a:off x="90952" y="206040"/>
            <a:ext cx="305471" cy="263337"/>
          </a:xfrm>
          <a:prstGeom prst="triangle">
            <a:avLst/>
          </a:prstGeom>
          <a:solidFill>
            <a:srgbClr val="F67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等腰三角形 1"/>
          <p:cNvSpPr/>
          <p:nvPr/>
        </p:nvSpPr>
        <p:spPr>
          <a:xfrm>
            <a:off x="0" y="3619500"/>
            <a:ext cx="12192000" cy="3238500"/>
          </a:xfrm>
          <a:prstGeom prst="triangle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等腰三角形 15"/>
          <p:cNvSpPr/>
          <p:nvPr/>
        </p:nvSpPr>
        <p:spPr>
          <a:xfrm rot="10800000">
            <a:off x="1235123" y="1841402"/>
            <a:ext cx="1145406" cy="987419"/>
          </a:xfrm>
          <a:prstGeom prst="triangle">
            <a:avLst/>
          </a:prstGeom>
          <a:solidFill>
            <a:srgbClr val="FF9D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1580899" y="1854113"/>
            <a:ext cx="307139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4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endParaRPr lang="zh-CN" altLang="en-US" sz="4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599398" y="2937192"/>
            <a:ext cx="240234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V</a:t>
            </a:r>
            <a:r>
              <a:rPr lang="zh-CN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1.0</a:t>
            </a:r>
            <a:r>
              <a:rPr lang="zh-CN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展示</a:t>
            </a:r>
            <a:endParaRPr lang="zh-CN" altLang="en-US" sz="20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8" name="日期占位符 3"/>
          <p:cNvSpPr txBox="1">
            <a:spLocks/>
          </p:cNvSpPr>
          <p:nvPr/>
        </p:nvSpPr>
        <p:spPr bwMode="auto">
          <a:xfrm>
            <a:off x="9919356" y="6173055"/>
            <a:ext cx="2106882" cy="323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1pPr>
            <a:lvl2pPr marL="742950" indent="-28575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2pPr>
            <a:lvl3pPr marL="11430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3pPr>
            <a:lvl4pPr marL="16002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4pPr>
            <a:lvl5pPr marL="20574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dirty="0" smtClean="0">
                <a:solidFill>
                  <a:schemeClr val="tx1"/>
                </a:solidFill>
                <a:ea typeface="宋体" charset="-122"/>
              </a:rPr>
              <a:t>2017/12/17</a:t>
            </a:r>
            <a:endParaRPr lang="en-US" altLang="zh-CN" dirty="0">
              <a:solidFill>
                <a:schemeClr val="tx1"/>
              </a:solidFill>
              <a:ea typeface="宋体" charset="-122"/>
            </a:endParaRPr>
          </a:p>
        </p:txBody>
      </p:sp>
      <p:sp>
        <p:nvSpPr>
          <p:cNvPr id="29" name="页脚占位符 4"/>
          <p:cNvSpPr txBox="1">
            <a:spLocks/>
          </p:cNvSpPr>
          <p:nvPr/>
        </p:nvSpPr>
        <p:spPr bwMode="auto">
          <a:xfrm>
            <a:off x="357700" y="6213926"/>
            <a:ext cx="6403232" cy="316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1pPr>
            <a:lvl2pPr marL="742950" indent="-28575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2pPr>
            <a:lvl3pPr marL="11430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3pPr>
            <a:lvl4pPr marL="16002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4pPr>
            <a:lvl5pPr marL="20574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dirty="0" smtClean="0">
                <a:solidFill>
                  <a:schemeClr val="tx1"/>
                </a:solidFill>
              </a:rPr>
              <a:t>北京航空航天大学 软件学院 创新杯</a:t>
            </a:r>
            <a:endParaRPr lang="zh-CN" altLang="en-US" dirty="0">
              <a:solidFill>
                <a:schemeClr val="tx1"/>
              </a:solidFill>
              <a:ea typeface="宋体" charset="-122"/>
            </a:endParaRPr>
          </a:p>
        </p:txBody>
      </p:sp>
      <p:sp>
        <p:nvSpPr>
          <p:cNvPr id="30" name="日期占位符 3"/>
          <p:cNvSpPr txBox="1">
            <a:spLocks/>
          </p:cNvSpPr>
          <p:nvPr/>
        </p:nvSpPr>
        <p:spPr bwMode="auto">
          <a:xfrm>
            <a:off x="10758789" y="157645"/>
            <a:ext cx="1257335" cy="348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1pPr>
            <a:lvl2pPr marL="742950" indent="-28575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2pPr>
            <a:lvl3pPr marL="11430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3pPr>
            <a:lvl4pPr marL="16002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4pPr>
            <a:lvl5pPr marL="20574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smtClean="0">
                <a:solidFill>
                  <a:schemeClr val="tx1"/>
                </a:solidFill>
                <a:ea typeface="宋体" charset="-122"/>
              </a:rPr>
              <a:t>智能问诊</a:t>
            </a:r>
            <a:endParaRPr lang="en-US" altLang="zh-CN" dirty="0">
              <a:solidFill>
                <a:schemeClr val="tx1"/>
              </a:solidFill>
              <a:ea typeface="宋体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4198" y="1356418"/>
            <a:ext cx="4017191" cy="3221708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6950" y="1358900"/>
            <a:ext cx="4007248" cy="3241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925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619250" y="1742172"/>
            <a:ext cx="2531444" cy="4918509"/>
          </a:xfrm>
          <a:prstGeom prst="rect">
            <a:avLst/>
          </a:prstGeom>
          <a:noFill/>
          <a:ln w="28575">
            <a:solidFill>
              <a:srgbClr val="FB40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" name="直接连接符 2"/>
          <p:cNvCxnSpPr/>
          <p:nvPr/>
        </p:nvCxnSpPr>
        <p:spPr>
          <a:xfrm>
            <a:off x="0" y="39303"/>
            <a:ext cx="121920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0" y="602917"/>
            <a:ext cx="121920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6"/>
          <p:cNvGrpSpPr/>
          <p:nvPr/>
        </p:nvGrpSpPr>
        <p:grpSpPr>
          <a:xfrm>
            <a:off x="0" y="89926"/>
            <a:ext cx="6282268" cy="470836"/>
            <a:chOff x="0" y="182880"/>
            <a:chExt cx="6207760" cy="327259"/>
          </a:xfrm>
        </p:grpSpPr>
        <p:sp>
          <p:nvSpPr>
            <p:cNvPr id="5" name="矩形 4"/>
            <p:cNvSpPr/>
            <p:nvPr/>
          </p:nvSpPr>
          <p:spPr>
            <a:xfrm>
              <a:off x="0" y="182880"/>
              <a:ext cx="6015789" cy="32725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等腰三角形 5"/>
            <p:cNvSpPr/>
            <p:nvPr/>
          </p:nvSpPr>
          <p:spPr>
            <a:xfrm rot="10800000" flipH="1">
              <a:off x="6015789" y="182880"/>
              <a:ext cx="191971" cy="327259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" name="矩形 8"/>
          <p:cNvSpPr/>
          <p:nvPr/>
        </p:nvSpPr>
        <p:spPr>
          <a:xfrm>
            <a:off x="412718" y="136444"/>
            <a:ext cx="33281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第三部分 </a:t>
            </a:r>
            <a:r>
              <a:rPr lang="en-US" altLang="zh-CN" dirty="0" smtClean="0">
                <a:solidFill>
                  <a:schemeClr val="bg1"/>
                </a:solidFill>
              </a:rPr>
              <a:t>|</a:t>
            </a:r>
            <a:r>
              <a:rPr lang="zh-CN" altLang="en-US" dirty="0" smtClean="0">
                <a:solidFill>
                  <a:schemeClr val="bg1"/>
                </a:solidFill>
              </a:rPr>
              <a:t> 团队</a:t>
            </a:r>
            <a:r>
              <a:rPr lang="zh-CN" altLang="en-US" dirty="0">
                <a:solidFill>
                  <a:schemeClr val="bg1"/>
                </a:solidFill>
              </a:rPr>
              <a:t>分工及时间</a:t>
            </a:r>
            <a:r>
              <a:rPr lang="zh-CN" altLang="en-US" dirty="0" smtClean="0">
                <a:solidFill>
                  <a:schemeClr val="bg1"/>
                </a:solidFill>
              </a:rPr>
              <a:t>安排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1" name="等腰三角形 10"/>
          <p:cNvSpPr/>
          <p:nvPr/>
        </p:nvSpPr>
        <p:spPr>
          <a:xfrm rot="5400000">
            <a:off x="90952" y="206040"/>
            <a:ext cx="305471" cy="263337"/>
          </a:xfrm>
          <a:prstGeom prst="triangle">
            <a:avLst/>
          </a:prstGeom>
          <a:solidFill>
            <a:srgbClr val="F67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等腰三角形 1"/>
          <p:cNvSpPr/>
          <p:nvPr/>
        </p:nvSpPr>
        <p:spPr>
          <a:xfrm>
            <a:off x="0" y="3619500"/>
            <a:ext cx="12192000" cy="3238500"/>
          </a:xfrm>
          <a:prstGeom prst="triangle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等腰三角形 16"/>
          <p:cNvSpPr/>
          <p:nvPr/>
        </p:nvSpPr>
        <p:spPr>
          <a:xfrm rot="10800000">
            <a:off x="1312269" y="1919222"/>
            <a:ext cx="1145406" cy="987419"/>
          </a:xfrm>
          <a:prstGeom prst="triangle">
            <a:avLst/>
          </a:prstGeom>
          <a:solidFill>
            <a:srgbClr val="FB40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1660359" y="1931933"/>
            <a:ext cx="307139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4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</a:t>
            </a:r>
            <a:endParaRPr lang="zh-CN" altLang="en-US" sz="4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687312" y="3015012"/>
            <a:ext cx="240234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后续规划</a:t>
            </a:r>
            <a:endParaRPr lang="zh-CN" altLang="en-US" sz="20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8" name="日期占位符 3"/>
          <p:cNvSpPr txBox="1">
            <a:spLocks/>
          </p:cNvSpPr>
          <p:nvPr/>
        </p:nvSpPr>
        <p:spPr bwMode="auto">
          <a:xfrm>
            <a:off x="9919356" y="6173055"/>
            <a:ext cx="2106882" cy="323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1pPr>
            <a:lvl2pPr marL="742950" indent="-28575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2pPr>
            <a:lvl3pPr marL="11430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3pPr>
            <a:lvl4pPr marL="16002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4pPr>
            <a:lvl5pPr marL="20574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dirty="0" smtClean="0">
                <a:solidFill>
                  <a:schemeClr val="tx1"/>
                </a:solidFill>
                <a:ea typeface="宋体" charset="-122"/>
              </a:rPr>
              <a:t>2017/12/17</a:t>
            </a:r>
            <a:endParaRPr lang="en-US" altLang="zh-CN" dirty="0">
              <a:solidFill>
                <a:schemeClr val="tx1"/>
              </a:solidFill>
              <a:ea typeface="宋体" charset="-122"/>
            </a:endParaRPr>
          </a:p>
        </p:txBody>
      </p:sp>
      <p:sp>
        <p:nvSpPr>
          <p:cNvPr id="29" name="页脚占位符 4"/>
          <p:cNvSpPr txBox="1">
            <a:spLocks/>
          </p:cNvSpPr>
          <p:nvPr/>
        </p:nvSpPr>
        <p:spPr bwMode="auto">
          <a:xfrm>
            <a:off x="357700" y="6213926"/>
            <a:ext cx="6403232" cy="316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1pPr>
            <a:lvl2pPr marL="742950" indent="-28575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2pPr>
            <a:lvl3pPr marL="11430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3pPr>
            <a:lvl4pPr marL="16002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4pPr>
            <a:lvl5pPr marL="20574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dirty="0" smtClean="0">
                <a:solidFill>
                  <a:schemeClr val="tx1"/>
                </a:solidFill>
              </a:rPr>
              <a:t>北京航空航天大学 软件学院 创新杯</a:t>
            </a:r>
            <a:endParaRPr lang="zh-CN" altLang="en-US" dirty="0">
              <a:solidFill>
                <a:schemeClr val="tx1"/>
              </a:solidFill>
              <a:ea typeface="宋体" charset="-122"/>
            </a:endParaRPr>
          </a:p>
        </p:txBody>
      </p:sp>
      <p:sp>
        <p:nvSpPr>
          <p:cNvPr id="30" name="日期占位符 3"/>
          <p:cNvSpPr txBox="1">
            <a:spLocks/>
          </p:cNvSpPr>
          <p:nvPr/>
        </p:nvSpPr>
        <p:spPr bwMode="auto">
          <a:xfrm>
            <a:off x="10758789" y="157645"/>
            <a:ext cx="1257335" cy="348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1pPr>
            <a:lvl2pPr marL="742950" indent="-28575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2pPr>
            <a:lvl3pPr marL="11430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3pPr>
            <a:lvl4pPr marL="16002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4pPr>
            <a:lvl5pPr marL="20574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smtClean="0">
                <a:solidFill>
                  <a:schemeClr val="tx1"/>
                </a:solidFill>
                <a:ea typeface="宋体" charset="-122"/>
              </a:rPr>
              <a:t>智能问诊</a:t>
            </a:r>
            <a:endParaRPr lang="en-US" altLang="zh-CN" dirty="0">
              <a:solidFill>
                <a:schemeClr val="tx1"/>
              </a:solidFill>
              <a:ea typeface="宋体" charset="-122"/>
            </a:endParaRPr>
          </a:p>
        </p:txBody>
      </p:sp>
      <p:grpSp>
        <p:nvGrpSpPr>
          <p:cNvPr id="45" name="组合 13"/>
          <p:cNvGrpSpPr/>
          <p:nvPr/>
        </p:nvGrpSpPr>
        <p:grpSpPr>
          <a:xfrm>
            <a:off x="4347272" y="1166531"/>
            <a:ext cx="6769891" cy="4822454"/>
            <a:chOff x="1000958" y="1283952"/>
            <a:chExt cx="6769891" cy="4822454"/>
          </a:xfrm>
        </p:grpSpPr>
        <p:sp>
          <p:nvSpPr>
            <p:cNvPr id="46" name="任意多边形 14"/>
            <p:cNvSpPr/>
            <p:nvPr/>
          </p:nvSpPr>
          <p:spPr>
            <a:xfrm rot="21600000">
              <a:off x="1000958" y="1736504"/>
              <a:ext cx="1564154" cy="3916521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8000 w 10000"/>
                <a:gd name="connsiteY2" fmla="*/ 10000 h 10000"/>
                <a:gd name="connsiteX3" fmla="*/ 2000 w 10000"/>
                <a:gd name="connsiteY3" fmla="*/ 10000 h 10000"/>
                <a:gd name="connsiteX4" fmla="*/ 0 w 10000"/>
                <a:gd name="connsiteY4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0" y="10000"/>
                  </a:moveTo>
                  <a:lnTo>
                    <a:pt x="0" y="0"/>
                  </a:lnTo>
                  <a:lnTo>
                    <a:pt x="10000" y="2000"/>
                  </a:lnTo>
                  <a:lnTo>
                    <a:pt x="10000" y="8000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rgbClr val="F5C638">
                <a:alpha val="90000"/>
              </a:srgb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12750" tIns="783305" rIns="412751" bIns="783304" numCol="1" spcCol="1270" anchor="ctr" anchorCtr="0">
              <a:noAutofit/>
            </a:bodyPr>
            <a:lstStyle/>
            <a:p>
              <a:pPr lvl="0" algn="ctr" defTabSz="2889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500" kern="1200"/>
            </a:p>
          </p:txBody>
        </p:sp>
        <p:sp>
          <p:nvSpPr>
            <p:cNvPr id="48" name="任意多边形 16"/>
            <p:cNvSpPr/>
            <p:nvPr/>
          </p:nvSpPr>
          <p:spPr>
            <a:xfrm>
              <a:off x="3034455" y="1283952"/>
              <a:ext cx="1892617" cy="4738970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8000 w 10000"/>
                <a:gd name="connsiteY2" fmla="*/ 10000 h 10000"/>
                <a:gd name="connsiteX3" fmla="*/ 2000 w 10000"/>
                <a:gd name="connsiteY3" fmla="*/ 10000 h 10000"/>
                <a:gd name="connsiteX4" fmla="*/ 0 w 10000"/>
                <a:gd name="connsiteY4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0" y="10000"/>
                  </a:moveTo>
                  <a:lnTo>
                    <a:pt x="0" y="0"/>
                  </a:lnTo>
                  <a:lnTo>
                    <a:pt x="10000" y="2000"/>
                  </a:lnTo>
                  <a:lnTo>
                    <a:pt x="10000" y="8000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rgbClr val="F67A3A">
                <a:alpha val="90000"/>
              </a:srgb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12750" tIns="947795" rIns="412751" bIns="947794" numCol="1" spcCol="1270" anchor="ctr" anchorCtr="0">
              <a:noAutofit/>
            </a:bodyPr>
            <a:lstStyle/>
            <a:p>
              <a:pPr lvl="0" algn="ctr" defTabSz="2889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500" kern="1200"/>
            </a:p>
          </p:txBody>
        </p:sp>
        <p:sp>
          <p:nvSpPr>
            <p:cNvPr id="50" name="任意多边形 18"/>
            <p:cNvSpPr/>
            <p:nvPr/>
          </p:nvSpPr>
          <p:spPr>
            <a:xfrm>
              <a:off x="5480782" y="1367436"/>
              <a:ext cx="2290067" cy="4738970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8000 w 10000"/>
                <a:gd name="connsiteY2" fmla="*/ 10000 h 10000"/>
                <a:gd name="connsiteX3" fmla="*/ 2000 w 10000"/>
                <a:gd name="connsiteY3" fmla="*/ 10000 h 10000"/>
                <a:gd name="connsiteX4" fmla="*/ 0 w 10000"/>
                <a:gd name="connsiteY4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0" y="10000"/>
                  </a:moveTo>
                  <a:lnTo>
                    <a:pt x="0" y="0"/>
                  </a:lnTo>
                  <a:lnTo>
                    <a:pt x="10000" y="2000"/>
                  </a:lnTo>
                  <a:lnTo>
                    <a:pt x="10000" y="8000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rgbClr val="FB405D">
                <a:alpha val="90000"/>
              </a:srgb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12750" tIns="947795" rIns="412751" bIns="947794" numCol="1" spcCol="1270" anchor="ctr" anchorCtr="0">
              <a:noAutofit/>
            </a:bodyPr>
            <a:lstStyle/>
            <a:p>
              <a:pPr lvl="0" algn="ctr" defTabSz="2889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500" kern="1200"/>
            </a:p>
          </p:txBody>
        </p:sp>
      </p:grpSp>
      <p:sp>
        <p:nvSpPr>
          <p:cNvPr id="51" name="矩形 50"/>
          <p:cNvSpPr/>
          <p:nvPr/>
        </p:nvSpPr>
        <p:spPr>
          <a:xfrm>
            <a:off x="4288907" y="2699585"/>
            <a:ext cx="172843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增强对长文本的处理能力</a:t>
            </a:r>
            <a:endParaRPr lang="zh-CN" altLang="en-US" sz="20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4366727" y="3298050"/>
            <a:ext cx="1466709" cy="18928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</a:rPr>
              <a:t>使用</a:t>
            </a:r>
            <a:r>
              <a:rPr lang="en-US" altLang="zh-CN" sz="1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</a:rPr>
              <a:t>topic</a:t>
            </a:r>
            <a:r>
              <a:rPr lang="zh-CN" altLang="en-US" sz="1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</a:rPr>
              <a:t>模型提取出长文本的话题，从而使得本产品可以以大段文本作为输入。</a:t>
            </a:r>
            <a:endParaRPr lang="zh-CN" altLang="en-US" sz="1500" dirty="0">
              <a:solidFill>
                <a:schemeClr val="tx1">
                  <a:lumMod val="85000"/>
                  <a:lumOff val="15000"/>
                </a:schemeClr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6545055" y="2569870"/>
            <a:ext cx="163048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000" b="1" dirty="0" smtClean="0">
                <a:solidFill>
                  <a:schemeClr val="bg1"/>
                </a:solidFill>
              </a:rPr>
              <a:t>模型优化</a:t>
            </a:r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6564509" y="2973781"/>
            <a:ext cx="1569568" cy="2192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500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尝试</a:t>
            </a:r>
            <a:r>
              <a:rPr lang="en-US" altLang="zh-CN" sz="1500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translation</a:t>
            </a:r>
            <a:r>
              <a:rPr lang="zh-CN" altLang="en-US" sz="1500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、</a:t>
            </a:r>
            <a:r>
              <a:rPr lang="en-US" altLang="zh-CN" sz="1500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Seq2seq</a:t>
            </a:r>
            <a:r>
              <a:rPr lang="zh-CN" altLang="en-US" sz="1500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等模型，与现有模型效果进行对比。</a:t>
            </a:r>
            <a:endParaRPr lang="en-US" altLang="zh-CN" sz="1500" dirty="0" smtClean="0">
              <a:solidFill>
                <a:schemeClr val="bg1"/>
              </a:solidFill>
              <a:latin typeface="微软雅黑" charset="0"/>
              <a:ea typeface="微软雅黑" charset="0"/>
            </a:endParaRPr>
          </a:p>
          <a:p>
            <a:pPr>
              <a:lnSpc>
                <a:spcPct val="130000"/>
              </a:lnSpc>
            </a:pPr>
            <a:r>
              <a:rPr lang="zh-CN" altLang="en-US" sz="1500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通过增加高质量语料优化现有模型</a:t>
            </a:r>
            <a:endParaRPr lang="zh-CN" altLang="en-US" sz="1500" dirty="0">
              <a:solidFill>
                <a:schemeClr val="bg1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9156888" y="2583113"/>
            <a:ext cx="181591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000" b="1" dirty="0" smtClean="0">
                <a:solidFill>
                  <a:schemeClr val="bg1"/>
                </a:solidFill>
              </a:rPr>
              <a:t>匹配算法优化</a:t>
            </a:r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9218325" y="3005800"/>
            <a:ext cx="1676655" cy="2192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500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目前使用的</a:t>
            </a:r>
            <a:r>
              <a:rPr lang="nl-NL" altLang="zh-CN" sz="1500" dirty="0" err="1">
                <a:solidFill>
                  <a:schemeClr val="bg1"/>
                </a:solidFill>
                <a:latin typeface="微软雅黑" charset="0"/>
                <a:ea typeface="微软雅黑" charset="0"/>
              </a:rPr>
              <a:t>levenshtein</a:t>
            </a:r>
            <a:r>
              <a:rPr lang="zh-CN" altLang="nl-NL" sz="15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算法 </a:t>
            </a:r>
            <a:r>
              <a:rPr lang="zh-CN" altLang="en-US" sz="1500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对于搜索来说差强人意，我们希望能在此基础上找到更加精确高效的搜索算法。</a:t>
            </a:r>
            <a:endParaRPr lang="zh-CN" altLang="en-US" sz="1500" dirty="0">
              <a:solidFill>
                <a:schemeClr val="bg1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61" name="椭圆 60"/>
          <p:cNvSpPr/>
          <p:nvPr/>
        </p:nvSpPr>
        <p:spPr>
          <a:xfrm>
            <a:off x="4828608" y="2106324"/>
            <a:ext cx="601479" cy="60147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3" name="椭圆 62"/>
          <p:cNvSpPr/>
          <p:nvPr/>
        </p:nvSpPr>
        <p:spPr>
          <a:xfrm>
            <a:off x="7059556" y="1879339"/>
            <a:ext cx="601479" cy="60147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2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5" name="椭圆 64"/>
          <p:cNvSpPr/>
          <p:nvPr/>
        </p:nvSpPr>
        <p:spPr>
          <a:xfrm>
            <a:off x="9728761" y="1892314"/>
            <a:ext cx="601479" cy="60147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3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4318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 7"/>
          <p:cNvSpPr/>
          <p:nvPr/>
        </p:nvSpPr>
        <p:spPr>
          <a:xfrm rot="1823563">
            <a:off x="137340" y="-2331917"/>
            <a:ext cx="13986178" cy="7994520"/>
          </a:xfrm>
          <a:custGeom>
            <a:avLst/>
            <a:gdLst>
              <a:gd name="connsiteX0" fmla="*/ 0 w 13986178"/>
              <a:gd name="connsiteY0" fmla="*/ 6168227 h 7994520"/>
              <a:gd name="connsiteX1" fmla="*/ 10516551 w 13986178"/>
              <a:gd name="connsiteY1" fmla="*/ 0 h 7994520"/>
              <a:gd name="connsiteX2" fmla="*/ 13986178 w 13986178"/>
              <a:gd name="connsiteY2" fmla="*/ 5915560 h 7994520"/>
              <a:gd name="connsiteX3" fmla="*/ 11693289 w 13986178"/>
              <a:gd name="connsiteY3" fmla="*/ 5956982 h 7994520"/>
              <a:gd name="connsiteX4" fmla="*/ 10511517 w 13986178"/>
              <a:gd name="connsiteY4" fmla="*/ 7994520 h 7994520"/>
              <a:gd name="connsiteX5" fmla="*/ 9354254 w 13986178"/>
              <a:gd name="connsiteY5" fmla="*/ 5999238 h 7994520"/>
              <a:gd name="connsiteX6" fmla="*/ 4561146 w 13986178"/>
              <a:gd name="connsiteY6" fmla="*/ 6085828 h 7994520"/>
              <a:gd name="connsiteX7" fmla="*/ 5272735 w 13986178"/>
              <a:gd name="connsiteY7" fmla="*/ 7312706 h 7994520"/>
              <a:gd name="connsiteX8" fmla="*/ 1610514 w 13986178"/>
              <a:gd name="connsiteY8" fmla="*/ 7312706 h 7994520"/>
              <a:gd name="connsiteX9" fmla="*/ 2298395 w 13986178"/>
              <a:gd name="connsiteY9" fmla="*/ 6126705 h 7994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986178" h="7994520">
                <a:moveTo>
                  <a:pt x="0" y="6168227"/>
                </a:moveTo>
                <a:lnTo>
                  <a:pt x="10516551" y="0"/>
                </a:lnTo>
                <a:lnTo>
                  <a:pt x="13986178" y="5915560"/>
                </a:lnTo>
                <a:lnTo>
                  <a:pt x="11693289" y="5956982"/>
                </a:lnTo>
                <a:lnTo>
                  <a:pt x="10511517" y="7994520"/>
                </a:lnTo>
                <a:lnTo>
                  <a:pt x="9354254" y="5999238"/>
                </a:lnTo>
                <a:lnTo>
                  <a:pt x="4561146" y="6085828"/>
                </a:lnTo>
                <a:lnTo>
                  <a:pt x="5272735" y="7312706"/>
                </a:lnTo>
                <a:lnTo>
                  <a:pt x="1610514" y="7312706"/>
                </a:lnTo>
                <a:lnTo>
                  <a:pt x="2298395" y="6126705"/>
                </a:lnTo>
                <a:close/>
              </a:path>
            </a:pathLst>
          </a:custGeom>
          <a:blipFill dpi="0" rotWithShape="0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等腰三角形 8"/>
          <p:cNvSpPr/>
          <p:nvPr/>
        </p:nvSpPr>
        <p:spPr>
          <a:xfrm rot="10800000" flipH="1">
            <a:off x="2011679" y="-1"/>
            <a:ext cx="2030931" cy="1116532"/>
          </a:xfrm>
          <a:prstGeom prst="triangle">
            <a:avLst>
              <a:gd name="adj" fmla="val 0"/>
            </a:avLst>
          </a:prstGeom>
          <a:solidFill>
            <a:srgbClr val="FF9D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等腰三角形 10"/>
          <p:cNvSpPr/>
          <p:nvPr/>
        </p:nvSpPr>
        <p:spPr>
          <a:xfrm rot="8975106">
            <a:off x="10257473" y="3185703"/>
            <a:ext cx="2706420" cy="2333120"/>
          </a:xfrm>
          <a:prstGeom prst="triangle">
            <a:avLst/>
          </a:prstGeom>
          <a:solidFill>
            <a:srgbClr val="F67A3A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等腰三角形 11"/>
          <p:cNvSpPr/>
          <p:nvPr/>
        </p:nvSpPr>
        <p:spPr>
          <a:xfrm rot="16175106">
            <a:off x="7332010" y="4211179"/>
            <a:ext cx="2706420" cy="2333120"/>
          </a:xfrm>
          <a:prstGeom prst="triangle">
            <a:avLst/>
          </a:prstGeom>
          <a:solidFill>
            <a:srgbClr val="F5C638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等腰三角形 12"/>
          <p:cNvSpPr/>
          <p:nvPr/>
        </p:nvSpPr>
        <p:spPr>
          <a:xfrm rot="1775106">
            <a:off x="7906653" y="1164917"/>
            <a:ext cx="2706420" cy="2333120"/>
          </a:xfrm>
          <a:prstGeom prst="triangle">
            <a:avLst/>
          </a:prstGeom>
          <a:solidFill>
            <a:srgbClr val="ED3227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等腰三角形 14"/>
          <p:cNvSpPr/>
          <p:nvPr/>
        </p:nvSpPr>
        <p:spPr>
          <a:xfrm rot="19830578">
            <a:off x="3368151" y="-149940"/>
            <a:ext cx="2313359" cy="1994275"/>
          </a:xfrm>
          <a:prstGeom prst="triangle">
            <a:avLst/>
          </a:prstGeom>
          <a:solidFill>
            <a:srgbClr val="FB405D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283912" y="3784708"/>
            <a:ext cx="5570756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6000" b="1" dirty="0" smtClean="0"/>
              <a:t>欢迎批评指正！</a:t>
            </a:r>
            <a:endParaRPr lang="zh-CN" altLang="en-US" sz="6000" b="1" dirty="0"/>
          </a:p>
        </p:txBody>
      </p:sp>
      <p:cxnSp>
        <p:nvCxnSpPr>
          <p:cNvPr id="23" name="直接连接符 20"/>
          <p:cNvCxnSpPr/>
          <p:nvPr/>
        </p:nvCxnSpPr>
        <p:spPr>
          <a:xfrm>
            <a:off x="297024" y="4922747"/>
            <a:ext cx="5183046" cy="299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日期占位符 3"/>
          <p:cNvSpPr txBox="1">
            <a:spLocks/>
          </p:cNvSpPr>
          <p:nvPr/>
        </p:nvSpPr>
        <p:spPr bwMode="auto">
          <a:xfrm>
            <a:off x="9919356" y="6173055"/>
            <a:ext cx="2106882" cy="323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1pPr>
            <a:lvl2pPr marL="742950" indent="-28575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2pPr>
            <a:lvl3pPr marL="11430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3pPr>
            <a:lvl4pPr marL="16002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4pPr>
            <a:lvl5pPr marL="20574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dirty="0" smtClean="0">
                <a:solidFill>
                  <a:schemeClr val="tx1"/>
                </a:solidFill>
                <a:ea typeface="宋体" charset="-122"/>
              </a:rPr>
              <a:t>2017/12/17</a:t>
            </a:r>
            <a:endParaRPr lang="en-US" altLang="zh-CN" dirty="0">
              <a:solidFill>
                <a:schemeClr val="tx1"/>
              </a:solidFill>
              <a:ea typeface="宋体" charset="-122"/>
            </a:endParaRPr>
          </a:p>
        </p:txBody>
      </p:sp>
      <p:sp>
        <p:nvSpPr>
          <p:cNvPr id="18" name="页脚占位符 4"/>
          <p:cNvSpPr txBox="1">
            <a:spLocks/>
          </p:cNvSpPr>
          <p:nvPr/>
        </p:nvSpPr>
        <p:spPr bwMode="auto">
          <a:xfrm>
            <a:off x="357700" y="6213926"/>
            <a:ext cx="6403232" cy="316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1pPr>
            <a:lvl2pPr marL="742950" indent="-28575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2pPr>
            <a:lvl3pPr marL="11430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3pPr>
            <a:lvl4pPr marL="16002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4pPr>
            <a:lvl5pPr marL="20574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smtClean="0">
                <a:solidFill>
                  <a:schemeClr val="tx1"/>
                </a:solidFill>
              </a:rPr>
              <a:t>北京航空航天大学 软件学院 创新杯</a:t>
            </a:r>
            <a:endParaRPr lang="zh-CN" altLang="en-US" dirty="0">
              <a:solidFill>
                <a:schemeClr val="tx1"/>
              </a:solidFill>
              <a:ea typeface="宋体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236365" y="5130323"/>
            <a:ext cx="65317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latin typeface="+mj-ea"/>
              </a:rPr>
              <a:t>项目成员：</a:t>
            </a:r>
            <a:r>
              <a:rPr lang="en-US" altLang="zh-CN" sz="2000" dirty="0" smtClean="0">
                <a:latin typeface="+mj-ea"/>
              </a:rPr>
              <a:t>16211006</a:t>
            </a:r>
            <a:r>
              <a:rPr lang="zh-CN" altLang="en-US" sz="2000" dirty="0" smtClean="0">
                <a:latin typeface="+mj-ea"/>
              </a:rPr>
              <a:t> 徐家兴  </a:t>
            </a:r>
            <a:r>
              <a:rPr lang="is-IS" altLang="zh-CN" sz="2000" dirty="0" smtClean="0">
                <a:latin typeface="+mj-ea"/>
              </a:rPr>
              <a:t>15241100</a:t>
            </a:r>
            <a:r>
              <a:rPr lang="zh-CN" altLang="en-US" sz="2000" dirty="0" smtClean="0">
                <a:latin typeface="+mj-ea"/>
              </a:rPr>
              <a:t> 张政勋</a:t>
            </a:r>
            <a:endParaRPr lang="en-US" altLang="zh-CN" sz="2000" dirty="0">
              <a:latin typeface="+mj-ea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1503605" y="5609764"/>
            <a:ext cx="410400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i-FI" altLang="zh-CN" sz="2000" dirty="0" smtClean="0">
                <a:latin typeface="+mj-ea"/>
              </a:rPr>
              <a:t>16211020</a:t>
            </a:r>
            <a:r>
              <a:rPr lang="zh-CN" altLang="en-US" sz="2000" dirty="0" smtClean="0">
                <a:latin typeface="+mj-ea"/>
              </a:rPr>
              <a:t> 许</a:t>
            </a:r>
            <a:r>
              <a:rPr lang="zh-CN" altLang="en-US" sz="2000" dirty="0">
                <a:latin typeface="+mj-ea"/>
              </a:rPr>
              <a:t>志达  </a:t>
            </a:r>
            <a:r>
              <a:rPr lang="en-US" altLang="zh-CN" sz="2000" dirty="0" smtClean="0">
                <a:latin typeface="+mj-ea"/>
              </a:rPr>
              <a:t>16211076</a:t>
            </a:r>
            <a:r>
              <a:rPr lang="zh-CN" altLang="en-US" sz="2000" dirty="0" smtClean="0">
                <a:latin typeface="+mj-ea"/>
              </a:rPr>
              <a:t>李</a:t>
            </a:r>
            <a:r>
              <a:rPr lang="zh-CN" altLang="en-US" sz="2000" dirty="0">
                <a:latin typeface="+mj-ea"/>
              </a:rPr>
              <a:t>想</a:t>
            </a:r>
            <a:endParaRPr lang="zh-CN" altLang="en-US" sz="2000" dirty="0"/>
          </a:p>
        </p:txBody>
      </p:sp>
      <p:sp>
        <p:nvSpPr>
          <p:cNvPr id="25" name="日期占位符 3"/>
          <p:cNvSpPr txBox="1">
            <a:spLocks/>
          </p:cNvSpPr>
          <p:nvPr/>
        </p:nvSpPr>
        <p:spPr bwMode="auto">
          <a:xfrm>
            <a:off x="10758789" y="157645"/>
            <a:ext cx="1257335" cy="348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1pPr>
            <a:lvl2pPr marL="742950" indent="-28575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2pPr>
            <a:lvl3pPr marL="11430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3pPr>
            <a:lvl4pPr marL="16002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4pPr>
            <a:lvl5pPr marL="20574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dirty="0" smtClean="0">
                <a:solidFill>
                  <a:schemeClr val="bg1"/>
                </a:solidFill>
                <a:ea typeface="宋体" charset="-122"/>
              </a:rPr>
              <a:t>智能问诊</a:t>
            </a:r>
            <a:endParaRPr lang="en-US" altLang="zh-CN" dirty="0">
              <a:solidFill>
                <a:schemeClr val="bg1"/>
              </a:solidFill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875444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49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-2" y="0"/>
            <a:ext cx="12192000" cy="6858000"/>
          </a:xfrm>
          <a:prstGeom prst="rect">
            <a:avLst/>
          </a:prstGeom>
          <a:solidFill>
            <a:schemeClr val="tx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-1" y="0"/>
            <a:ext cx="4495801" cy="6858000"/>
          </a:xfrm>
          <a:prstGeom prst="rect">
            <a:avLst/>
          </a:prstGeom>
          <a:solidFill>
            <a:srgbClr val="F67A3A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936482" y="2290226"/>
            <a:ext cx="2622834" cy="22775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8800" b="1" dirty="0" smtClean="0">
                <a:solidFill>
                  <a:schemeClr val="bg1"/>
                </a:solidFill>
              </a:rPr>
              <a:t>目录</a:t>
            </a:r>
            <a:endParaRPr lang="en-US" altLang="zh-CN" sz="8800" b="1" dirty="0" smtClean="0">
              <a:solidFill>
                <a:schemeClr val="bg1"/>
              </a:solidFill>
            </a:endParaRPr>
          </a:p>
          <a:p>
            <a:pPr algn="ctr"/>
            <a:r>
              <a:rPr lang="en-US" altLang="zh-CN" sz="5400" dirty="0" smtClean="0">
                <a:solidFill>
                  <a:schemeClr val="bg1"/>
                </a:solidFill>
              </a:rPr>
              <a:t>CONTENT</a:t>
            </a:r>
            <a:endParaRPr lang="zh-CN" altLang="en-US" sz="5400" dirty="0">
              <a:solidFill>
                <a:schemeClr val="bg1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310006" y="2170074"/>
            <a:ext cx="411804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0" dirty="0" smtClean="0">
                <a:solidFill>
                  <a:schemeClr val="bg1"/>
                </a:solidFill>
              </a:rPr>
              <a:t>项目简介 </a:t>
            </a:r>
            <a:endParaRPr lang="zh-CN" altLang="en-US" sz="3000" dirty="0">
              <a:solidFill>
                <a:schemeClr val="bg1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310005" y="3093337"/>
            <a:ext cx="466279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0" dirty="0" smtClean="0">
                <a:solidFill>
                  <a:schemeClr val="bg1"/>
                </a:solidFill>
              </a:rPr>
              <a:t>技术解决方案</a:t>
            </a:r>
            <a:endParaRPr lang="zh-CN" altLang="en-US" sz="3000" dirty="0">
              <a:solidFill>
                <a:schemeClr val="bg1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310005" y="4113873"/>
            <a:ext cx="466279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0" dirty="0" smtClean="0">
                <a:solidFill>
                  <a:schemeClr val="bg1"/>
                </a:solidFill>
              </a:rPr>
              <a:t>团队分工及时间安排</a:t>
            </a:r>
            <a:endParaRPr lang="zh-CN" altLang="en-US" sz="3000" dirty="0">
              <a:solidFill>
                <a:schemeClr val="bg1"/>
              </a:solidFill>
            </a:endParaRPr>
          </a:p>
        </p:txBody>
      </p:sp>
      <p:sp>
        <p:nvSpPr>
          <p:cNvPr id="12" name="等腰三角形 11"/>
          <p:cNvSpPr/>
          <p:nvPr/>
        </p:nvSpPr>
        <p:spPr>
          <a:xfrm rot="10800000">
            <a:off x="5552680" y="2280688"/>
            <a:ext cx="545263" cy="443384"/>
          </a:xfrm>
          <a:prstGeom prst="triangle">
            <a:avLst/>
          </a:prstGeom>
          <a:solidFill>
            <a:srgbClr val="F5C638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000"/>
          </a:p>
        </p:txBody>
      </p:sp>
      <p:sp>
        <p:nvSpPr>
          <p:cNvPr id="13" name="等腰三角形 12"/>
          <p:cNvSpPr/>
          <p:nvPr/>
        </p:nvSpPr>
        <p:spPr>
          <a:xfrm rot="10800000">
            <a:off x="5552683" y="3186466"/>
            <a:ext cx="545261" cy="448857"/>
          </a:xfrm>
          <a:prstGeom prst="triangle">
            <a:avLst/>
          </a:prstGeom>
          <a:solidFill>
            <a:srgbClr val="FF9D38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000"/>
          </a:p>
        </p:txBody>
      </p:sp>
      <p:sp>
        <p:nvSpPr>
          <p:cNvPr id="14" name="等腰三角形 13"/>
          <p:cNvSpPr/>
          <p:nvPr/>
        </p:nvSpPr>
        <p:spPr>
          <a:xfrm rot="10800000">
            <a:off x="5552683" y="4207002"/>
            <a:ext cx="545261" cy="448857"/>
          </a:xfrm>
          <a:prstGeom prst="triangle">
            <a:avLst/>
          </a:prstGeom>
          <a:solidFill>
            <a:srgbClr val="F67A3A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000"/>
          </a:p>
        </p:txBody>
      </p:sp>
      <p:sp>
        <p:nvSpPr>
          <p:cNvPr id="16" name="日期占位符 3"/>
          <p:cNvSpPr txBox="1">
            <a:spLocks/>
          </p:cNvSpPr>
          <p:nvPr/>
        </p:nvSpPr>
        <p:spPr bwMode="auto">
          <a:xfrm>
            <a:off x="9919356" y="6173055"/>
            <a:ext cx="2106882" cy="323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1pPr>
            <a:lvl2pPr marL="742950" indent="-28575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2pPr>
            <a:lvl3pPr marL="11430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3pPr>
            <a:lvl4pPr marL="16002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4pPr>
            <a:lvl5pPr marL="20574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dirty="0" smtClean="0">
                <a:solidFill>
                  <a:schemeClr val="bg1"/>
                </a:solidFill>
                <a:ea typeface="宋体" charset="-122"/>
              </a:rPr>
              <a:t>2017/12/17</a:t>
            </a:r>
            <a:endParaRPr lang="en-US" altLang="zh-CN" dirty="0">
              <a:solidFill>
                <a:schemeClr val="bg1"/>
              </a:solidFill>
              <a:ea typeface="宋体" charset="-122"/>
            </a:endParaRPr>
          </a:p>
        </p:txBody>
      </p:sp>
      <p:sp>
        <p:nvSpPr>
          <p:cNvPr id="17" name="页脚占位符 4"/>
          <p:cNvSpPr txBox="1">
            <a:spLocks/>
          </p:cNvSpPr>
          <p:nvPr/>
        </p:nvSpPr>
        <p:spPr bwMode="auto">
          <a:xfrm>
            <a:off x="357700" y="6213926"/>
            <a:ext cx="6403232" cy="316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1pPr>
            <a:lvl2pPr marL="742950" indent="-28575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2pPr>
            <a:lvl3pPr marL="11430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3pPr>
            <a:lvl4pPr marL="16002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4pPr>
            <a:lvl5pPr marL="20574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smtClean="0">
                <a:solidFill>
                  <a:schemeClr val="bg1"/>
                </a:solidFill>
              </a:rPr>
              <a:t>北京航空航天大学 软件学院 创新杯</a:t>
            </a:r>
            <a:endParaRPr lang="zh-CN" altLang="en-US" dirty="0">
              <a:solidFill>
                <a:schemeClr val="bg1"/>
              </a:solidFill>
              <a:ea typeface="宋体" charset="-122"/>
            </a:endParaRPr>
          </a:p>
        </p:txBody>
      </p:sp>
      <p:sp>
        <p:nvSpPr>
          <p:cNvPr id="18" name="日期占位符 3"/>
          <p:cNvSpPr txBox="1">
            <a:spLocks/>
          </p:cNvSpPr>
          <p:nvPr/>
        </p:nvSpPr>
        <p:spPr bwMode="auto">
          <a:xfrm>
            <a:off x="10758789" y="157645"/>
            <a:ext cx="1257335" cy="348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1pPr>
            <a:lvl2pPr marL="742950" indent="-28575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2pPr>
            <a:lvl3pPr marL="11430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3pPr>
            <a:lvl4pPr marL="16002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4pPr>
            <a:lvl5pPr marL="20574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dirty="0" smtClean="0">
                <a:solidFill>
                  <a:schemeClr val="bg1"/>
                </a:solidFill>
                <a:ea typeface="宋体" charset="-122"/>
              </a:rPr>
              <a:t>智能问诊</a:t>
            </a:r>
            <a:endParaRPr lang="en-US" altLang="zh-CN" dirty="0">
              <a:solidFill>
                <a:schemeClr val="bg1"/>
              </a:solidFill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84400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048126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菱形 11"/>
          <p:cNvSpPr/>
          <p:nvPr/>
        </p:nvSpPr>
        <p:spPr>
          <a:xfrm>
            <a:off x="3530064" y="2796139"/>
            <a:ext cx="1419726" cy="1419726"/>
          </a:xfrm>
          <a:prstGeom prst="diamond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" name="直接连接符 2"/>
          <p:cNvCxnSpPr/>
          <p:nvPr/>
        </p:nvCxnSpPr>
        <p:spPr>
          <a:xfrm>
            <a:off x="0" y="39303"/>
            <a:ext cx="121920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0" y="602917"/>
            <a:ext cx="121920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菱形 1"/>
          <p:cNvSpPr/>
          <p:nvPr/>
        </p:nvSpPr>
        <p:spPr>
          <a:xfrm>
            <a:off x="644890" y="1725327"/>
            <a:ext cx="3561350" cy="3561350"/>
          </a:xfrm>
          <a:prstGeom prst="diamond">
            <a:avLst/>
          </a:prstGeom>
          <a:solidFill>
            <a:srgbClr val="F5C6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菱形 13"/>
          <p:cNvSpPr/>
          <p:nvPr/>
        </p:nvSpPr>
        <p:spPr>
          <a:xfrm>
            <a:off x="7158788" y="2796139"/>
            <a:ext cx="1419726" cy="1419726"/>
          </a:xfrm>
          <a:prstGeom prst="diamond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菱形 14"/>
          <p:cNvSpPr/>
          <p:nvPr/>
        </p:nvSpPr>
        <p:spPr>
          <a:xfrm>
            <a:off x="4273614" y="1725327"/>
            <a:ext cx="3561350" cy="3561350"/>
          </a:xfrm>
          <a:prstGeom prst="diamond">
            <a:avLst/>
          </a:prstGeom>
          <a:solidFill>
            <a:srgbClr val="FF9D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菱形 16"/>
          <p:cNvSpPr/>
          <p:nvPr/>
        </p:nvSpPr>
        <p:spPr>
          <a:xfrm>
            <a:off x="7902338" y="1725327"/>
            <a:ext cx="3561350" cy="3561350"/>
          </a:xfrm>
          <a:prstGeom prst="diamond">
            <a:avLst/>
          </a:prstGeom>
          <a:solidFill>
            <a:srgbClr val="F23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8" name="直接连接符 17"/>
          <p:cNvCxnSpPr/>
          <p:nvPr/>
        </p:nvCxnSpPr>
        <p:spPr>
          <a:xfrm flipH="1">
            <a:off x="-373582" y="773804"/>
            <a:ext cx="2627696" cy="25603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 flipH="1">
            <a:off x="-2092930" y="2535228"/>
            <a:ext cx="2627696" cy="25603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 flipH="1">
            <a:off x="11039045" y="2743200"/>
            <a:ext cx="2627696" cy="25603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 flipH="1">
            <a:off x="9319697" y="4504624"/>
            <a:ext cx="2627696" cy="25603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任意多边形 21"/>
          <p:cNvSpPr/>
          <p:nvPr/>
        </p:nvSpPr>
        <p:spPr>
          <a:xfrm>
            <a:off x="940266" y="3163313"/>
            <a:ext cx="346509" cy="683393"/>
          </a:xfrm>
          <a:custGeom>
            <a:avLst/>
            <a:gdLst>
              <a:gd name="connsiteX0" fmla="*/ 346509 w 346509"/>
              <a:gd name="connsiteY0" fmla="*/ 0 h 683393"/>
              <a:gd name="connsiteX1" fmla="*/ 0 w 346509"/>
              <a:gd name="connsiteY1" fmla="*/ 346509 h 683393"/>
              <a:gd name="connsiteX2" fmla="*/ 336884 w 346509"/>
              <a:gd name="connsiteY2" fmla="*/ 683393 h 68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6509" h="683393">
                <a:moveTo>
                  <a:pt x="346509" y="0"/>
                </a:moveTo>
                <a:lnTo>
                  <a:pt x="0" y="346509"/>
                </a:lnTo>
                <a:lnTo>
                  <a:pt x="336884" y="683393"/>
                </a:ln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任意多边形 22"/>
          <p:cNvSpPr/>
          <p:nvPr/>
        </p:nvSpPr>
        <p:spPr>
          <a:xfrm>
            <a:off x="4603281" y="3163313"/>
            <a:ext cx="346509" cy="683393"/>
          </a:xfrm>
          <a:custGeom>
            <a:avLst/>
            <a:gdLst>
              <a:gd name="connsiteX0" fmla="*/ 346509 w 346509"/>
              <a:gd name="connsiteY0" fmla="*/ 0 h 683393"/>
              <a:gd name="connsiteX1" fmla="*/ 0 w 346509"/>
              <a:gd name="connsiteY1" fmla="*/ 346509 h 683393"/>
              <a:gd name="connsiteX2" fmla="*/ 336884 w 346509"/>
              <a:gd name="connsiteY2" fmla="*/ 683393 h 68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6509" h="683393">
                <a:moveTo>
                  <a:pt x="346509" y="0"/>
                </a:moveTo>
                <a:lnTo>
                  <a:pt x="0" y="346509"/>
                </a:lnTo>
                <a:lnTo>
                  <a:pt x="336884" y="683393"/>
                </a:ln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任意多边形 23"/>
          <p:cNvSpPr/>
          <p:nvPr/>
        </p:nvSpPr>
        <p:spPr>
          <a:xfrm>
            <a:off x="8205534" y="3163313"/>
            <a:ext cx="346509" cy="683393"/>
          </a:xfrm>
          <a:custGeom>
            <a:avLst/>
            <a:gdLst>
              <a:gd name="connsiteX0" fmla="*/ 346509 w 346509"/>
              <a:gd name="connsiteY0" fmla="*/ 0 h 683393"/>
              <a:gd name="connsiteX1" fmla="*/ 0 w 346509"/>
              <a:gd name="connsiteY1" fmla="*/ 346509 h 683393"/>
              <a:gd name="connsiteX2" fmla="*/ 336884 w 346509"/>
              <a:gd name="connsiteY2" fmla="*/ 683393 h 68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6509" h="683393">
                <a:moveTo>
                  <a:pt x="346509" y="0"/>
                </a:moveTo>
                <a:lnTo>
                  <a:pt x="0" y="346509"/>
                </a:lnTo>
                <a:lnTo>
                  <a:pt x="336884" y="683393"/>
                </a:ln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任意多边形 26"/>
          <p:cNvSpPr/>
          <p:nvPr/>
        </p:nvSpPr>
        <p:spPr>
          <a:xfrm flipH="1">
            <a:off x="10818378" y="3163313"/>
            <a:ext cx="346509" cy="683393"/>
          </a:xfrm>
          <a:custGeom>
            <a:avLst/>
            <a:gdLst>
              <a:gd name="connsiteX0" fmla="*/ 346509 w 346509"/>
              <a:gd name="connsiteY0" fmla="*/ 0 h 683393"/>
              <a:gd name="connsiteX1" fmla="*/ 0 w 346509"/>
              <a:gd name="connsiteY1" fmla="*/ 346509 h 683393"/>
              <a:gd name="connsiteX2" fmla="*/ 336884 w 346509"/>
              <a:gd name="connsiteY2" fmla="*/ 683393 h 68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6509" h="683393">
                <a:moveTo>
                  <a:pt x="346509" y="0"/>
                </a:moveTo>
                <a:lnTo>
                  <a:pt x="0" y="346509"/>
                </a:lnTo>
                <a:lnTo>
                  <a:pt x="336884" y="683393"/>
                </a:ln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任意多边形 27"/>
          <p:cNvSpPr/>
          <p:nvPr/>
        </p:nvSpPr>
        <p:spPr>
          <a:xfrm flipH="1">
            <a:off x="7172606" y="3163313"/>
            <a:ext cx="346509" cy="683393"/>
          </a:xfrm>
          <a:custGeom>
            <a:avLst/>
            <a:gdLst>
              <a:gd name="connsiteX0" fmla="*/ 346509 w 346509"/>
              <a:gd name="connsiteY0" fmla="*/ 0 h 683393"/>
              <a:gd name="connsiteX1" fmla="*/ 0 w 346509"/>
              <a:gd name="connsiteY1" fmla="*/ 346509 h 683393"/>
              <a:gd name="connsiteX2" fmla="*/ 336884 w 346509"/>
              <a:gd name="connsiteY2" fmla="*/ 683393 h 68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6509" h="683393">
                <a:moveTo>
                  <a:pt x="346509" y="0"/>
                </a:moveTo>
                <a:lnTo>
                  <a:pt x="0" y="346509"/>
                </a:lnTo>
                <a:lnTo>
                  <a:pt x="336884" y="683393"/>
                </a:ln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任意多边形 30"/>
          <p:cNvSpPr/>
          <p:nvPr/>
        </p:nvSpPr>
        <p:spPr>
          <a:xfrm flipH="1">
            <a:off x="3503593" y="3163313"/>
            <a:ext cx="346509" cy="683393"/>
          </a:xfrm>
          <a:custGeom>
            <a:avLst/>
            <a:gdLst>
              <a:gd name="connsiteX0" fmla="*/ 346509 w 346509"/>
              <a:gd name="connsiteY0" fmla="*/ 0 h 683393"/>
              <a:gd name="connsiteX1" fmla="*/ 0 w 346509"/>
              <a:gd name="connsiteY1" fmla="*/ 346509 h 683393"/>
              <a:gd name="connsiteX2" fmla="*/ 336884 w 346509"/>
              <a:gd name="connsiteY2" fmla="*/ 683393 h 68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6509" h="683393">
                <a:moveTo>
                  <a:pt x="346509" y="0"/>
                </a:moveTo>
                <a:lnTo>
                  <a:pt x="0" y="346509"/>
                </a:lnTo>
                <a:lnTo>
                  <a:pt x="336884" y="683393"/>
                </a:ln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/>
          <p:cNvSpPr/>
          <p:nvPr/>
        </p:nvSpPr>
        <p:spPr>
          <a:xfrm>
            <a:off x="1203967" y="2827319"/>
            <a:ext cx="240234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000" b="1" dirty="0" smtClean="0">
                <a:solidFill>
                  <a:schemeClr val="bg1"/>
                </a:solidFill>
              </a:rPr>
              <a:t>点击</a:t>
            </a:r>
            <a:r>
              <a:rPr lang="zh-CN" altLang="en-US" sz="2000" b="1" dirty="0">
                <a:solidFill>
                  <a:schemeClr val="bg1"/>
                </a:solidFill>
              </a:rPr>
              <a:t>此处添加标题</a:t>
            </a:r>
          </a:p>
        </p:txBody>
      </p:sp>
      <p:sp>
        <p:nvSpPr>
          <p:cNvPr id="33" name="矩形 32"/>
          <p:cNvSpPr/>
          <p:nvPr/>
        </p:nvSpPr>
        <p:spPr>
          <a:xfrm>
            <a:off x="1384847" y="3193947"/>
            <a:ext cx="2077330" cy="11426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05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05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8-14</a:t>
            </a:r>
            <a:r>
              <a:rPr lang="zh-CN" altLang="en-US" sz="105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号字，</a:t>
            </a:r>
            <a:r>
              <a:rPr lang="en-US" altLang="zh-CN" sz="105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1.3</a:t>
            </a:r>
            <a:r>
              <a:rPr lang="zh-CN" altLang="en-US" sz="105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倍字间距。</a:t>
            </a:r>
          </a:p>
        </p:txBody>
      </p:sp>
      <p:sp>
        <p:nvSpPr>
          <p:cNvPr id="36" name="矩形 35"/>
          <p:cNvSpPr/>
          <p:nvPr/>
        </p:nvSpPr>
        <p:spPr>
          <a:xfrm>
            <a:off x="4850513" y="2827319"/>
            <a:ext cx="240234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000" b="1" dirty="0" smtClean="0">
                <a:solidFill>
                  <a:schemeClr val="bg1"/>
                </a:solidFill>
              </a:rPr>
              <a:t>点击</a:t>
            </a:r>
            <a:r>
              <a:rPr lang="zh-CN" altLang="en-US" sz="2000" b="1" dirty="0">
                <a:solidFill>
                  <a:schemeClr val="bg1"/>
                </a:solidFill>
              </a:rPr>
              <a:t>此处添加标题</a:t>
            </a:r>
          </a:p>
        </p:txBody>
      </p:sp>
      <p:sp>
        <p:nvSpPr>
          <p:cNvPr id="37" name="矩形 36"/>
          <p:cNvSpPr/>
          <p:nvPr/>
        </p:nvSpPr>
        <p:spPr>
          <a:xfrm>
            <a:off x="5031393" y="3193947"/>
            <a:ext cx="2077330" cy="11426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05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05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8-14</a:t>
            </a:r>
            <a:r>
              <a:rPr lang="zh-CN" altLang="en-US" sz="105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号字，</a:t>
            </a:r>
            <a:r>
              <a:rPr lang="en-US" altLang="zh-CN" sz="105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1.3</a:t>
            </a:r>
            <a:r>
              <a:rPr lang="zh-CN" altLang="en-US" sz="105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倍字间距。</a:t>
            </a:r>
          </a:p>
        </p:txBody>
      </p:sp>
      <p:sp>
        <p:nvSpPr>
          <p:cNvPr id="38" name="矩形 37"/>
          <p:cNvSpPr/>
          <p:nvPr/>
        </p:nvSpPr>
        <p:spPr>
          <a:xfrm>
            <a:off x="8492883" y="2827319"/>
            <a:ext cx="240234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000" b="1" dirty="0" smtClean="0">
                <a:solidFill>
                  <a:schemeClr val="bg1"/>
                </a:solidFill>
              </a:rPr>
              <a:t>点击</a:t>
            </a:r>
            <a:r>
              <a:rPr lang="zh-CN" altLang="en-US" sz="2000" b="1" dirty="0">
                <a:solidFill>
                  <a:schemeClr val="bg1"/>
                </a:solidFill>
              </a:rPr>
              <a:t>此处添加标题</a:t>
            </a:r>
          </a:p>
        </p:txBody>
      </p:sp>
      <p:sp>
        <p:nvSpPr>
          <p:cNvPr id="39" name="矩形 38"/>
          <p:cNvSpPr/>
          <p:nvPr/>
        </p:nvSpPr>
        <p:spPr>
          <a:xfrm>
            <a:off x="8673763" y="3193947"/>
            <a:ext cx="2077330" cy="11426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05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05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8-14</a:t>
            </a:r>
            <a:r>
              <a:rPr lang="zh-CN" altLang="en-US" sz="105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号字，</a:t>
            </a:r>
            <a:r>
              <a:rPr lang="en-US" altLang="zh-CN" sz="105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1.3</a:t>
            </a:r>
            <a:r>
              <a:rPr lang="zh-CN" altLang="en-US" sz="105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倍字间距。</a:t>
            </a:r>
          </a:p>
        </p:txBody>
      </p:sp>
      <p:grpSp>
        <p:nvGrpSpPr>
          <p:cNvPr id="43" name="组合 6"/>
          <p:cNvGrpSpPr/>
          <p:nvPr/>
        </p:nvGrpSpPr>
        <p:grpSpPr>
          <a:xfrm>
            <a:off x="0" y="89926"/>
            <a:ext cx="6282268" cy="470836"/>
            <a:chOff x="0" y="182880"/>
            <a:chExt cx="6207760" cy="327259"/>
          </a:xfrm>
        </p:grpSpPr>
        <p:sp>
          <p:nvSpPr>
            <p:cNvPr id="44" name="矩形 43"/>
            <p:cNvSpPr/>
            <p:nvPr/>
          </p:nvSpPr>
          <p:spPr>
            <a:xfrm>
              <a:off x="0" y="182880"/>
              <a:ext cx="6015789" cy="32725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等腰三角形 5"/>
            <p:cNvSpPr/>
            <p:nvPr/>
          </p:nvSpPr>
          <p:spPr>
            <a:xfrm rot="10800000" flipH="1">
              <a:off x="6015789" y="182880"/>
              <a:ext cx="191971" cy="327259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6" name="矩形 45"/>
          <p:cNvSpPr/>
          <p:nvPr/>
        </p:nvSpPr>
        <p:spPr>
          <a:xfrm>
            <a:off x="412718" y="136444"/>
            <a:ext cx="33281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第三部分 </a:t>
            </a:r>
            <a:r>
              <a:rPr lang="en-US" altLang="zh-CN" dirty="0" smtClean="0">
                <a:solidFill>
                  <a:schemeClr val="bg1"/>
                </a:solidFill>
              </a:rPr>
              <a:t>|</a:t>
            </a:r>
            <a:r>
              <a:rPr lang="zh-CN" altLang="en-US" dirty="0" smtClean="0">
                <a:solidFill>
                  <a:schemeClr val="bg1"/>
                </a:solidFill>
              </a:rPr>
              <a:t> 团队</a:t>
            </a:r>
            <a:r>
              <a:rPr lang="zh-CN" altLang="en-US" dirty="0">
                <a:solidFill>
                  <a:schemeClr val="bg1"/>
                </a:solidFill>
              </a:rPr>
              <a:t>分工及时间</a:t>
            </a:r>
            <a:r>
              <a:rPr lang="zh-CN" altLang="en-US" dirty="0" smtClean="0">
                <a:solidFill>
                  <a:schemeClr val="bg1"/>
                </a:solidFill>
              </a:rPr>
              <a:t>安排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47" name="等腰三角形 10"/>
          <p:cNvSpPr/>
          <p:nvPr/>
        </p:nvSpPr>
        <p:spPr>
          <a:xfrm rot="5400000">
            <a:off x="90952" y="206040"/>
            <a:ext cx="305471" cy="263337"/>
          </a:xfrm>
          <a:prstGeom prst="triangle">
            <a:avLst/>
          </a:prstGeom>
          <a:solidFill>
            <a:srgbClr val="F67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8" name="日期占位符 3"/>
          <p:cNvSpPr txBox="1">
            <a:spLocks/>
          </p:cNvSpPr>
          <p:nvPr/>
        </p:nvSpPr>
        <p:spPr bwMode="auto">
          <a:xfrm>
            <a:off x="9919356" y="6173055"/>
            <a:ext cx="2106882" cy="323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1pPr>
            <a:lvl2pPr marL="742950" indent="-28575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2pPr>
            <a:lvl3pPr marL="11430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3pPr>
            <a:lvl4pPr marL="16002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4pPr>
            <a:lvl5pPr marL="20574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dirty="0" smtClean="0">
                <a:solidFill>
                  <a:schemeClr val="tx1"/>
                </a:solidFill>
                <a:ea typeface="宋体" charset="-122"/>
              </a:rPr>
              <a:t>2017/12/17</a:t>
            </a:r>
            <a:endParaRPr lang="en-US" altLang="zh-CN" dirty="0">
              <a:solidFill>
                <a:schemeClr val="tx1"/>
              </a:solidFill>
              <a:ea typeface="宋体" charset="-122"/>
            </a:endParaRPr>
          </a:p>
        </p:txBody>
      </p:sp>
      <p:sp>
        <p:nvSpPr>
          <p:cNvPr id="49" name="页脚占位符 4"/>
          <p:cNvSpPr txBox="1">
            <a:spLocks/>
          </p:cNvSpPr>
          <p:nvPr/>
        </p:nvSpPr>
        <p:spPr bwMode="auto">
          <a:xfrm>
            <a:off x="357700" y="6213926"/>
            <a:ext cx="6403232" cy="316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1pPr>
            <a:lvl2pPr marL="742950" indent="-28575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2pPr>
            <a:lvl3pPr marL="11430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3pPr>
            <a:lvl4pPr marL="16002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4pPr>
            <a:lvl5pPr marL="20574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smtClean="0">
                <a:solidFill>
                  <a:schemeClr val="tx1"/>
                </a:solidFill>
              </a:rPr>
              <a:t>北京航空航天大学 软件学院 创新杯</a:t>
            </a:r>
            <a:endParaRPr lang="zh-CN" altLang="en-US" dirty="0">
              <a:solidFill>
                <a:schemeClr val="tx1"/>
              </a:solidFill>
              <a:ea typeface="宋体" charset="-122"/>
            </a:endParaRPr>
          </a:p>
        </p:txBody>
      </p:sp>
      <p:sp>
        <p:nvSpPr>
          <p:cNvPr id="50" name="日期占位符 3"/>
          <p:cNvSpPr txBox="1">
            <a:spLocks/>
          </p:cNvSpPr>
          <p:nvPr/>
        </p:nvSpPr>
        <p:spPr bwMode="auto">
          <a:xfrm>
            <a:off x="10758789" y="157645"/>
            <a:ext cx="1257335" cy="348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1pPr>
            <a:lvl2pPr marL="742950" indent="-28575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2pPr>
            <a:lvl3pPr marL="11430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3pPr>
            <a:lvl4pPr marL="16002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4pPr>
            <a:lvl5pPr marL="20574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smtClean="0">
                <a:solidFill>
                  <a:schemeClr val="tx1"/>
                </a:solidFill>
                <a:ea typeface="宋体" charset="-122"/>
              </a:rPr>
              <a:t>智能问诊</a:t>
            </a:r>
            <a:endParaRPr lang="en-US" altLang="zh-CN" dirty="0">
              <a:solidFill>
                <a:schemeClr val="tx1"/>
              </a:solidFill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48986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>
            <a:off x="0" y="39303"/>
            <a:ext cx="121920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0" y="602917"/>
            <a:ext cx="121920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任意多边形 18"/>
          <p:cNvSpPr/>
          <p:nvPr/>
        </p:nvSpPr>
        <p:spPr>
          <a:xfrm>
            <a:off x="931793" y="1264996"/>
            <a:ext cx="10312400" cy="4869873"/>
          </a:xfrm>
          <a:custGeom>
            <a:avLst/>
            <a:gdLst>
              <a:gd name="connsiteX0" fmla="*/ 3403092 w 10312400"/>
              <a:gd name="connsiteY0" fmla="*/ 3407449 h 4869873"/>
              <a:gd name="connsiteX1" fmla="*/ 10312400 w 10312400"/>
              <a:gd name="connsiteY1" fmla="*/ 3407449 h 4869873"/>
              <a:gd name="connsiteX2" fmla="*/ 10312400 w 10312400"/>
              <a:gd name="connsiteY2" fmla="*/ 4869873 h 4869873"/>
              <a:gd name="connsiteX3" fmla="*/ 3403092 w 10312400"/>
              <a:gd name="connsiteY3" fmla="*/ 4869873 h 4869873"/>
              <a:gd name="connsiteX4" fmla="*/ 0 w 10312400"/>
              <a:gd name="connsiteY4" fmla="*/ 1703724 h 4869873"/>
              <a:gd name="connsiteX5" fmla="*/ 6909308 w 10312400"/>
              <a:gd name="connsiteY5" fmla="*/ 1703724 h 4869873"/>
              <a:gd name="connsiteX6" fmla="*/ 6909308 w 10312400"/>
              <a:gd name="connsiteY6" fmla="*/ 3166148 h 4869873"/>
              <a:gd name="connsiteX7" fmla="*/ 0 w 10312400"/>
              <a:gd name="connsiteY7" fmla="*/ 3166148 h 4869873"/>
              <a:gd name="connsiteX8" fmla="*/ 3403094 w 10312400"/>
              <a:gd name="connsiteY8" fmla="*/ 0 h 4869873"/>
              <a:gd name="connsiteX9" fmla="*/ 10312400 w 10312400"/>
              <a:gd name="connsiteY9" fmla="*/ 0 h 4869873"/>
              <a:gd name="connsiteX10" fmla="*/ 10312400 w 10312400"/>
              <a:gd name="connsiteY10" fmla="*/ 1462424 h 4869873"/>
              <a:gd name="connsiteX11" fmla="*/ 3403094 w 10312400"/>
              <a:gd name="connsiteY11" fmla="*/ 1462424 h 4869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312400" h="4869873">
                <a:moveTo>
                  <a:pt x="3403092" y="3407449"/>
                </a:moveTo>
                <a:lnTo>
                  <a:pt x="10312400" y="3407449"/>
                </a:lnTo>
                <a:lnTo>
                  <a:pt x="10312400" y="4869873"/>
                </a:lnTo>
                <a:lnTo>
                  <a:pt x="3403092" y="4869873"/>
                </a:lnTo>
                <a:close/>
                <a:moveTo>
                  <a:pt x="0" y="1703724"/>
                </a:moveTo>
                <a:lnTo>
                  <a:pt x="6909308" y="1703724"/>
                </a:lnTo>
                <a:lnTo>
                  <a:pt x="6909308" y="3166148"/>
                </a:lnTo>
                <a:lnTo>
                  <a:pt x="0" y="3166148"/>
                </a:lnTo>
                <a:close/>
                <a:moveTo>
                  <a:pt x="3403094" y="0"/>
                </a:moveTo>
                <a:lnTo>
                  <a:pt x="10312400" y="0"/>
                </a:lnTo>
                <a:lnTo>
                  <a:pt x="10312400" y="1462424"/>
                </a:lnTo>
                <a:lnTo>
                  <a:pt x="3403094" y="1462424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8120" tIns="198120" rIns="198120" bIns="198120" numCol="1" spcCol="1270" anchor="ctr" anchorCtr="0">
            <a:noAutofit/>
          </a:bodyPr>
          <a:lstStyle/>
          <a:p>
            <a:pPr lvl="0" algn="ctr" defTabSz="2311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5200" kern="1200"/>
          </a:p>
        </p:txBody>
      </p:sp>
      <p:sp>
        <p:nvSpPr>
          <p:cNvPr id="13" name="矩形 12"/>
          <p:cNvSpPr/>
          <p:nvPr/>
        </p:nvSpPr>
        <p:spPr>
          <a:xfrm>
            <a:off x="931793" y="1264996"/>
            <a:ext cx="3093718" cy="1462424"/>
          </a:xfrm>
          <a:prstGeom prst="rect">
            <a:avLst/>
          </a:prstGeom>
          <a:solidFill>
            <a:srgbClr val="F5C638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5" name="矩形 14"/>
          <p:cNvSpPr/>
          <p:nvPr/>
        </p:nvSpPr>
        <p:spPr>
          <a:xfrm>
            <a:off x="8150473" y="2968720"/>
            <a:ext cx="3093720" cy="1462424"/>
          </a:xfrm>
          <a:prstGeom prst="rect">
            <a:avLst/>
          </a:prstGeom>
          <a:solidFill>
            <a:srgbClr val="FF9D38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7" name="矩形 16"/>
          <p:cNvSpPr/>
          <p:nvPr/>
        </p:nvSpPr>
        <p:spPr>
          <a:xfrm>
            <a:off x="931793" y="4672445"/>
            <a:ext cx="3093720" cy="1462424"/>
          </a:xfrm>
          <a:prstGeom prst="rect">
            <a:avLst/>
          </a:prstGeom>
          <a:solidFill>
            <a:srgbClr val="ED3227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0" name="矩形 19"/>
          <p:cNvSpPr/>
          <p:nvPr/>
        </p:nvSpPr>
        <p:spPr>
          <a:xfrm>
            <a:off x="1000767" y="1355049"/>
            <a:ext cx="240234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 smtClean="0">
                <a:solidFill>
                  <a:srgbClr val="231F20"/>
                </a:solidFill>
              </a:rPr>
              <a:t>点击</a:t>
            </a:r>
            <a:r>
              <a:rPr lang="zh-CN" altLang="en-US" sz="2000" b="1" dirty="0">
                <a:solidFill>
                  <a:srgbClr val="231F20"/>
                </a:solidFill>
              </a:rPr>
              <a:t>此处添加标题</a:t>
            </a:r>
          </a:p>
        </p:txBody>
      </p:sp>
      <p:sp>
        <p:nvSpPr>
          <p:cNvPr id="21" name="矩形 20"/>
          <p:cNvSpPr/>
          <p:nvPr/>
        </p:nvSpPr>
        <p:spPr>
          <a:xfrm>
            <a:off x="1000766" y="1721677"/>
            <a:ext cx="2809233" cy="9325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050" dirty="0">
                <a:solidFill>
                  <a:srgbClr val="231F20"/>
                </a:solid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050" dirty="0">
                <a:solidFill>
                  <a:srgbClr val="231F20"/>
                </a:solidFill>
                <a:latin typeface="微软雅黑" charset="0"/>
                <a:ea typeface="微软雅黑" charset="0"/>
              </a:rPr>
              <a:t>8-14</a:t>
            </a:r>
            <a:r>
              <a:rPr lang="zh-CN" altLang="en-US" sz="1050" dirty="0">
                <a:solidFill>
                  <a:srgbClr val="231F20"/>
                </a:solidFill>
                <a:latin typeface="微软雅黑" charset="0"/>
                <a:ea typeface="微软雅黑" charset="0"/>
              </a:rPr>
              <a:t>号字，</a:t>
            </a:r>
            <a:r>
              <a:rPr lang="en-US" altLang="zh-CN" sz="1050" dirty="0">
                <a:solidFill>
                  <a:srgbClr val="231F20"/>
                </a:solidFill>
                <a:latin typeface="微软雅黑" charset="0"/>
                <a:ea typeface="微软雅黑" charset="0"/>
              </a:rPr>
              <a:t>1.3</a:t>
            </a:r>
            <a:r>
              <a:rPr lang="zh-CN" altLang="en-US" sz="1050" dirty="0">
                <a:solidFill>
                  <a:srgbClr val="231F20"/>
                </a:solidFill>
                <a:latin typeface="微软雅黑" charset="0"/>
                <a:ea typeface="微软雅黑" charset="0"/>
              </a:rPr>
              <a:t>倍字间距。</a:t>
            </a:r>
          </a:p>
        </p:txBody>
      </p:sp>
      <p:sp>
        <p:nvSpPr>
          <p:cNvPr id="22" name="矩形 21"/>
          <p:cNvSpPr/>
          <p:nvPr/>
        </p:nvSpPr>
        <p:spPr>
          <a:xfrm>
            <a:off x="1000767" y="4762498"/>
            <a:ext cx="240234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 smtClean="0">
                <a:solidFill>
                  <a:schemeClr val="bg1"/>
                </a:solidFill>
              </a:rPr>
              <a:t>点击</a:t>
            </a:r>
            <a:r>
              <a:rPr lang="zh-CN" altLang="en-US" sz="2000" b="1" dirty="0">
                <a:solidFill>
                  <a:schemeClr val="bg1"/>
                </a:solidFill>
              </a:rPr>
              <a:t>此处添加标题</a:t>
            </a:r>
          </a:p>
        </p:txBody>
      </p:sp>
      <p:sp>
        <p:nvSpPr>
          <p:cNvPr id="23" name="矩形 22"/>
          <p:cNvSpPr/>
          <p:nvPr/>
        </p:nvSpPr>
        <p:spPr>
          <a:xfrm>
            <a:off x="1000766" y="5129126"/>
            <a:ext cx="2809233" cy="9325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05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05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8-14</a:t>
            </a:r>
            <a:r>
              <a:rPr lang="zh-CN" altLang="en-US" sz="105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号字，</a:t>
            </a:r>
            <a:r>
              <a:rPr lang="en-US" altLang="zh-CN" sz="105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1.3</a:t>
            </a:r>
            <a:r>
              <a:rPr lang="zh-CN" altLang="en-US" sz="105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倍字间距。</a:t>
            </a:r>
          </a:p>
        </p:txBody>
      </p:sp>
      <p:sp>
        <p:nvSpPr>
          <p:cNvPr id="24" name="矩形 23"/>
          <p:cNvSpPr/>
          <p:nvPr/>
        </p:nvSpPr>
        <p:spPr>
          <a:xfrm>
            <a:off x="8273633" y="3062372"/>
            <a:ext cx="240234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 smtClean="0">
                <a:solidFill>
                  <a:srgbClr val="231F20"/>
                </a:solidFill>
              </a:rPr>
              <a:t>点击</a:t>
            </a:r>
            <a:r>
              <a:rPr lang="zh-CN" altLang="en-US" sz="2000" b="1" dirty="0">
                <a:solidFill>
                  <a:srgbClr val="231F20"/>
                </a:solidFill>
              </a:rPr>
              <a:t>此处添加标题</a:t>
            </a:r>
          </a:p>
        </p:txBody>
      </p:sp>
      <p:sp>
        <p:nvSpPr>
          <p:cNvPr id="25" name="矩形 24"/>
          <p:cNvSpPr/>
          <p:nvPr/>
        </p:nvSpPr>
        <p:spPr>
          <a:xfrm>
            <a:off x="8273632" y="3429000"/>
            <a:ext cx="2809233" cy="9325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050" dirty="0">
                <a:solidFill>
                  <a:srgbClr val="231F20"/>
                </a:solid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050" dirty="0">
                <a:solidFill>
                  <a:srgbClr val="231F20"/>
                </a:solidFill>
                <a:latin typeface="微软雅黑" charset="0"/>
                <a:ea typeface="微软雅黑" charset="0"/>
              </a:rPr>
              <a:t>8-14</a:t>
            </a:r>
            <a:r>
              <a:rPr lang="zh-CN" altLang="en-US" sz="1050" dirty="0">
                <a:solidFill>
                  <a:srgbClr val="231F20"/>
                </a:solidFill>
                <a:latin typeface="微软雅黑" charset="0"/>
                <a:ea typeface="微软雅黑" charset="0"/>
              </a:rPr>
              <a:t>号字，</a:t>
            </a:r>
            <a:r>
              <a:rPr lang="en-US" altLang="zh-CN" sz="1050" dirty="0">
                <a:solidFill>
                  <a:srgbClr val="231F20"/>
                </a:solidFill>
                <a:latin typeface="微软雅黑" charset="0"/>
                <a:ea typeface="微软雅黑" charset="0"/>
              </a:rPr>
              <a:t>1.3</a:t>
            </a:r>
            <a:r>
              <a:rPr lang="zh-CN" altLang="en-US" sz="1050" dirty="0">
                <a:solidFill>
                  <a:srgbClr val="231F20"/>
                </a:solidFill>
                <a:latin typeface="微软雅黑" charset="0"/>
                <a:ea typeface="微软雅黑" charset="0"/>
              </a:rPr>
              <a:t>倍字间距。</a:t>
            </a:r>
          </a:p>
        </p:txBody>
      </p:sp>
      <p:grpSp>
        <p:nvGrpSpPr>
          <p:cNvPr id="31" name="组合 6"/>
          <p:cNvGrpSpPr/>
          <p:nvPr/>
        </p:nvGrpSpPr>
        <p:grpSpPr>
          <a:xfrm>
            <a:off x="0" y="89926"/>
            <a:ext cx="6282268" cy="470836"/>
            <a:chOff x="0" y="182880"/>
            <a:chExt cx="6207760" cy="327259"/>
          </a:xfrm>
        </p:grpSpPr>
        <p:sp>
          <p:nvSpPr>
            <p:cNvPr id="32" name="矩形 31"/>
            <p:cNvSpPr/>
            <p:nvPr/>
          </p:nvSpPr>
          <p:spPr>
            <a:xfrm>
              <a:off x="0" y="182880"/>
              <a:ext cx="6015789" cy="32725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等腰三角形 5"/>
            <p:cNvSpPr/>
            <p:nvPr/>
          </p:nvSpPr>
          <p:spPr>
            <a:xfrm rot="10800000" flipH="1">
              <a:off x="6015789" y="182880"/>
              <a:ext cx="191971" cy="327259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4" name="矩形 33"/>
          <p:cNvSpPr/>
          <p:nvPr/>
        </p:nvSpPr>
        <p:spPr>
          <a:xfrm>
            <a:off x="412718" y="136444"/>
            <a:ext cx="33281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第三部分 </a:t>
            </a:r>
            <a:r>
              <a:rPr lang="en-US" altLang="zh-CN" dirty="0" smtClean="0">
                <a:solidFill>
                  <a:schemeClr val="bg1"/>
                </a:solidFill>
              </a:rPr>
              <a:t>|</a:t>
            </a:r>
            <a:r>
              <a:rPr lang="zh-CN" altLang="en-US" dirty="0" smtClean="0">
                <a:solidFill>
                  <a:schemeClr val="bg1"/>
                </a:solidFill>
              </a:rPr>
              <a:t> 团队</a:t>
            </a:r>
            <a:r>
              <a:rPr lang="zh-CN" altLang="en-US" dirty="0">
                <a:solidFill>
                  <a:schemeClr val="bg1"/>
                </a:solidFill>
              </a:rPr>
              <a:t>分工及时间</a:t>
            </a:r>
            <a:r>
              <a:rPr lang="zh-CN" altLang="en-US" dirty="0" smtClean="0">
                <a:solidFill>
                  <a:schemeClr val="bg1"/>
                </a:solidFill>
              </a:rPr>
              <a:t>安排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5" name="等腰三角形 10"/>
          <p:cNvSpPr/>
          <p:nvPr/>
        </p:nvSpPr>
        <p:spPr>
          <a:xfrm rot="5400000">
            <a:off x="90952" y="206040"/>
            <a:ext cx="305471" cy="263337"/>
          </a:xfrm>
          <a:prstGeom prst="triangle">
            <a:avLst/>
          </a:prstGeom>
          <a:solidFill>
            <a:srgbClr val="F67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6" name="日期占位符 3"/>
          <p:cNvSpPr txBox="1">
            <a:spLocks/>
          </p:cNvSpPr>
          <p:nvPr/>
        </p:nvSpPr>
        <p:spPr bwMode="auto">
          <a:xfrm>
            <a:off x="9919356" y="6173055"/>
            <a:ext cx="2106882" cy="323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1pPr>
            <a:lvl2pPr marL="742950" indent="-28575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2pPr>
            <a:lvl3pPr marL="11430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3pPr>
            <a:lvl4pPr marL="16002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4pPr>
            <a:lvl5pPr marL="20574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dirty="0" smtClean="0">
                <a:solidFill>
                  <a:schemeClr val="tx1"/>
                </a:solidFill>
                <a:ea typeface="宋体" charset="-122"/>
              </a:rPr>
              <a:t>2017/12/17</a:t>
            </a:r>
            <a:endParaRPr lang="en-US" altLang="zh-CN" dirty="0">
              <a:solidFill>
                <a:schemeClr val="tx1"/>
              </a:solidFill>
              <a:ea typeface="宋体" charset="-122"/>
            </a:endParaRPr>
          </a:p>
        </p:txBody>
      </p:sp>
      <p:sp>
        <p:nvSpPr>
          <p:cNvPr id="37" name="页脚占位符 4"/>
          <p:cNvSpPr txBox="1">
            <a:spLocks/>
          </p:cNvSpPr>
          <p:nvPr/>
        </p:nvSpPr>
        <p:spPr bwMode="auto">
          <a:xfrm>
            <a:off x="357700" y="6213926"/>
            <a:ext cx="6403232" cy="316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1pPr>
            <a:lvl2pPr marL="742950" indent="-28575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2pPr>
            <a:lvl3pPr marL="11430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3pPr>
            <a:lvl4pPr marL="16002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4pPr>
            <a:lvl5pPr marL="20574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smtClean="0">
                <a:solidFill>
                  <a:schemeClr val="tx1"/>
                </a:solidFill>
              </a:rPr>
              <a:t>北京航空航天大学 软件学院 创新杯</a:t>
            </a:r>
            <a:endParaRPr lang="zh-CN" altLang="en-US" dirty="0">
              <a:solidFill>
                <a:schemeClr val="tx1"/>
              </a:solidFill>
              <a:ea typeface="宋体" charset="-122"/>
            </a:endParaRPr>
          </a:p>
        </p:txBody>
      </p:sp>
      <p:sp>
        <p:nvSpPr>
          <p:cNvPr id="38" name="日期占位符 3"/>
          <p:cNvSpPr txBox="1">
            <a:spLocks/>
          </p:cNvSpPr>
          <p:nvPr/>
        </p:nvSpPr>
        <p:spPr bwMode="auto">
          <a:xfrm>
            <a:off x="10758789" y="157645"/>
            <a:ext cx="1257335" cy="348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1pPr>
            <a:lvl2pPr marL="742950" indent="-28575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2pPr>
            <a:lvl3pPr marL="11430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3pPr>
            <a:lvl4pPr marL="16002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4pPr>
            <a:lvl5pPr marL="20574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smtClean="0">
                <a:solidFill>
                  <a:schemeClr val="tx1"/>
                </a:solidFill>
                <a:ea typeface="宋体" charset="-122"/>
              </a:rPr>
              <a:t>智能问诊</a:t>
            </a:r>
            <a:endParaRPr lang="en-US" altLang="zh-CN" dirty="0">
              <a:solidFill>
                <a:schemeClr val="tx1"/>
              </a:solidFill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30573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49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平行四边形 3"/>
          <p:cNvSpPr/>
          <p:nvPr/>
        </p:nvSpPr>
        <p:spPr>
          <a:xfrm>
            <a:off x="1068405" y="0"/>
            <a:ext cx="10015122" cy="6858000"/>
          </a:xfrm>
          <a:prstGeom prst="parallelogram">
            <a:avLst>
              <a:gd name="adj" fmla="val 38333"/>
            </a:avLst>
          </a:prstGeom>
          <a:solidFill>
            <a:schemeClr val="tx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7" name="组合 6"/>
          <p:cNvGrpSpPr/>
          <p:nvPr/>
        </p:nvGrpSpPr>
        <p:grpSpPr>
          <a:xfrm rot="1800000">
            <a:off x="4464519" y="682775"/>
            <a:ext cx="3705726" cy="3637353"/>
            <a:chOff x="4243137" y="1556583"/>
            <a:chExt cx="3705726" cy="3637353"/>
          </a:xfrm>
        </p:grpSpPr>
        <p:sp>
          <p:nvSpPr>
            <p:cNvPr id="5" name="等腰三角形 4"/>
            <p:cNvSpPr/>
            <p:nvPr/>
          </p:nvSpPr>
          <p:spPr>
            <a:xfrm>
              <a:off x="4243137" y="1556583"/>
              <a:ext cx="3705726" cy="3194591"/>
            </a:xfrm>
            <a:prstGeom prst="triangle">
              <a:avLst/>
            </a:prstGeom>
            <a:solidFill>
              <a:srgbClr val="DA481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" name="椭圆 5"/>
            <p:cNvSpPr/>
            <p:nvPr/>
          </p:nvSpPr>
          <p:spPr>
            <a:xfrm>
              <a:off x="4597667" y="2197270"/>
              <a:ext cx="2996666" cy="2996666"/>
            </a:xfrm>
            <a:prstGeom prst="ellipse">
              <a:avLst/>
            </a:prstGeom>
            <a:noFill/>
            <a:ln>
              <a:solidFill>
                <a:srgbClr val="DA481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5682356" y="1847853"/>
            <a:ext cx="92204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500" dirty="0">
                <a:solidFill>
                  <a:schemeClr val="bg1"/>
                </a:solidFill>
              </a:rPr>
              <a:t>4</a:t>
            </a:r>
            <a:endParaRPr lang="zh-CN" altLang="en-US" sz="11500" dirty="0">
              <a:solidFill>
                <a:schemeClr val="bg1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4855119" y="4766730"/>
            <a:ext cx="244169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400" dirty="0">
                <a:solidFill>
                  <a:schemeClr val="bg1"/>
                </a:solidFill>
              </a:rPr>
              <a:t>开发计划</a:t>
            </a:r>
            <a:endParaRPr lang="zh-CN" altLang="en-US" sz="4400" b="1" dirty="0">
              <a:solidFill>
                <a:schemeClr val="bg1"/>
              </a:solidFill>
            </a:endParaRPr>
          </a:p>
        </p:txBody>
      </p:sp>
      <p:pic>
        <p:nvPicPr>
          <p:cNvPr id="14" name="图片 13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6428" y="6549770"/>
            <a:ext cx="1600300" cy="213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17456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>
            <a:off x="0" y="39303"/>
            <a:ext cx="121920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0" y="602917"/>
            <a:ext cx="121920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6"/>
          <p:cNvGrpSpPr/>
          <p:nvPr/>
        </p:nvGrpSpPr>
        <p:grpSpPr>
          <a:xfrm>
            <a:off x="0" y="89926"/>
            <a:ext cx="6282268" cy="470836"/>
            <a:chOff x="0" y="182880"/>
            <a:chExt cx="6207760" cy="327259"/>
          </a:xfrm>
        </p:grpSpPr>
        <p:sp>
          <p:nvSpPr>
            <p:cNvPr id="5" name="矩形 4"/>
            <p:cNvSpPr/>
            <p:nvPr/>
          </p:nvSpPr>
          <p:spPr>
            <a:xfrm>
              <a:off x="0" y="182880"/>
              <a:ext cx="6015789" cy="32725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等腰三角形 5"/>
            <p:cNvSpPr/>
            <p:nvPr/>
          </p:nvSpPr>
          <p:spPr>
            <a:xfrm rot="10800000" flipH="1">
              <a:off x="6015789" y="182880"/>
              <a:ext cx="191971" cy="327259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8" name="图片 7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6428" y="218657"/>
            <a:ext cx="1600300" cy="213374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412718" y="136444"/>
            <a:ext cx="221406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第四部分 </a:t>
            </a:r>
            <a:r>
              <a:rPr lang="en-US" altLang="zh-CN" dirty="0" smtClean="0">
                <a:solidFill>
                  <a:schemeClr val="bg1"/>
                </a:solidFill>
              </a:rPr>
              <a:t>|</a:t>
            </a:r>
            <a:r>
              <a:rPr lang="zh-CN" altLang="en-US" dirty="0" smtClean="0">
                <a:solidFill>
                  <a:schemeClr val="bg1"/>
                </a:solidFill>
              </a:rPr>
              <a:t>  开发</a:t>
            </a:r>
            <a:r>
              <a:rPr lang="zh-CN" altLang="en-US" dirty="0">
                <a:solidFill>
                  <a:schemeClr val="bg1"/>
                </a:solidFill>
              </a:rPr>
              <a:t>计划</a:t>
            </a:r>
            <a:endParaRPr lang="zh-CN" altLang="en-US" b="1" dirty="0">
              <a:solidFill>
                <a:schemeClr val="bg1"/>
              </a:solidFill>
            </a:endParaRPr>
          </a:p>
          <a:p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1" name="等腰三角形 10"/>
          <p:cNvSpPr/>
          <p:nvPr/>
        </p:nvSpPr>
        <p:spPr>
          <a:xfrm rot="5400000">
            <a:off x="90952" y="206040"/>
            <a:ext cx="305471" cy="263337"/>
          </a:xfrm>
          <a:prstGeom prst="triangle">
            <a:avLst/>
          </a:prstGeom>
          <a:solidFill>
            <a:srgbClr val="DA4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aphicFrame>
        <p:nvGraphicFramePr>
          <p:cNvPr id="12" name="图表 11"/>
          <p:cNvGraphicFramePr/>
          <p:nvPr>
            <p:extLst>
              <p:ext uri="{D42A27DB-BD31-4B8C-83A1-F6EECF244321}">
                <p14:modId xmlns:p14="http://schemas.microsoft.com/office/powerpoint/2010/main" val="2984810521"/>
              </p:ext>
            </p:extLst>
          </p:nvPr>
        </p:nvGraphicFramePr>
        <p:xfrm>
          <a:off x="243687" y="1538177"/>
          <a:ext cx="8349980" cy="46681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6" name="文本框 15"/>
          <p:cNvSpPr txBox="1"/>
          <p:nvPr/>
        </p:nvSpPr>
        <p:spPr>
          <a:xfrm>
            <a:off x="8916241" y="2774148"/>
            <a:ext cx="218040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600" dirty="0" smtClean="0">
                <a:solidFill>
                  <a:srgbClr val="FF9D38"/>
                </a:solidFill>
              </a:rPr>
              <a:t>75%</a:t>
            </a:r>
            <a:endParaRPr lang="zh-CN" altLang="en-US" sz="9600" dirty="0">
              <a:solidFill>
                <a:srgbClr val="FF9D38"/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8825023" y="4123783"/>
            <a:ext cx="28920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231F20"/>
                </a:solidFill>
              </a:rPr>
              <a:t>点击此处添加标题</a:t>
            </a:r>
          </a:p>
        </p:txBody>
      </p:sp>
      <p:sp>
        <p:nvSpPr>
          <p:cNvPr id="19" name="矩形 18"/>
          <p:cNvSpPr/>
          <p:nvPr/>
        </p:nvSpPr>
        <p:spPr>
          <a:xfrm>
            <a:off x="8813907" y="4574767"/>
            <a:ext cx="3026253" cy="9725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100" dirty="0" smtClean="0">
                <a:solidFill>
                  <a:srgbClr val="231F20"/>
                </a:solid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100" dirty="0" smtClean="0">
                <a:solidFill>
                  <a:srgbClr val="231F20"/>
                </a:solidFill>
                <a:latin typeface="微软雅黑" charset="0"/>
                <a:ea typeface="微软雅黑" charset="0"/>
              </a:rPr>
              <a:t>8-14</a:t>
            </a:r>
            <a:r>
              <a:rPr lang="zh-CN" altLang="en-US" sz="1100" dirty="0" smtClean="0">
                <a:solidFill>
                  <a:srgbClr val="231F20"/>
                </a:solidFill>
                <a:latin typeface="微软雅黑" charset="0"/>
                <a:ea typeface="微软雅黑" charset="0"/>
              </a:rPr>
              <a:t>号字，</a:t>
            </a:r>
            <a:r>
              <a:rPr lang="en-US" altLang="zh-CN" sz="1100" dirty="0" smtClean="0">
                <a:solidFill>
                  <a:srgbClr val="231F20"/>
                </a:solidFill>
                <a:latin typeface="微软雅黑" charset="0"/>
                <a:ea typeface="微软雅黑" charset="0"/>
              </a:rPr>
              <a:t>1.3</a:t>
            </a:r>
            <a:r>
              <a:rPr lang="zh-CN" altLang="en-US" sz="1100" dirty="0" smtClean="0">
                <a:solidFill>
                  <a:srgbClr val="231F20"/>
                </a:solidFill>
                <a:latin typeface="微软雅黑" charset="0"/>
                <a:ea typeface="微软雅黑" charset="0"/>
              </a:rPr>
              <a:t>倍字间距。</a:t>
            </a:r>
            <a:endParaRPr lang="zh-CN" altLang="en-US" sz="1100" dirty="0">
              <a:solidFill>
                <a:srgbClr val="231F2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3359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49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平行四边形 9"/>
          <p:cNvSpPr/>
          <p:nvPr/>
        </p:nvSpPr>
        <p:spPr>
          <a:xfrm>
            <a:off x="1068405" y="0"/>
            <a:ext cx="10015122" cy="6858000"/>
          </a:xfrm>
          <a:prstGeom prst="parallelogram">
            <a:avLst>
              <a:gd name="adj" fmla="val 38333"/>
            </a:avLst>
          </a:prstGeom>
          <a:solidFill>
            <a:schemeClr val="tx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7" name="组合 6"/>
          <p:cNvGrpSpPr/>
          <p:nvPr/>
        </p:nvGrpSpPr>
        <p:grpSpPr>
          <a:xfrm rot="1800000">
            <a:off x="4464519" y="682775"/>
            <a:ext cx="3705726" cy="3637353"/>
            <a:chOff x="4243137" y="1556583"/>
            <a:chExt cx="3705726" cy="3637353"/>
          </a:xfrm>
        </p:grpSpPr>
        <p:sp>
          <p:nvSpPr>
            <p:cNvPr id="5" name="等腰三角形 4"/>
            <p:cNvSpPr/>
            <p:nvPr/>
          </p:nvSpPr>
          <p:spPr>
            <a:xfrm>
              <a:off x="4243137" y="1556583"/>
              <a:ext cx="3705726" cy="3194591"/>
            </a:xfrm>
            <a:prstGeom prst="triangle">
              <a:avLst/>
            </a:prstGeom>
            <a:solidFill>
              <a:srgbClr val="ED32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" name="椭圆 5"/>
            <p:cNvSpPr/>
            <p:nvPr/>
          </p:nvSpPr>
          <p:spPr>
            <a:xfrm>
              <a:off x="4597667" y="2197270"/>
              <a:ext cx="2996666" cy="2996666"/>
            </a:xfrm>
            <a:prstGeom prst="ellipse">
              <a:avLst/>
            </a:prstGeom>
            <a:noFill/>
            <a:ln>
              <a:solidFill>
                <a:srgbClr val="ED322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5682356" y="1847853"/>
            <a:ext cx="976549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500" dirty="0">
                <a:solidFill>
                  <a:schemeClr val="bg1"/>
                </a:solidFill>
              </a:rPr>
              <a:t>5</a:t>
            </a:r>
            <a:endParaRPr lang="zh-CN" altLang="en-US" sz="11500" dirty="0">
              <a:solidFill>
                <a:schemeClr val="bg1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4875153" y="4766730"/>
            <a:ext cx="244169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400" b="1" dirty="0">
                <a:solidFill>
                  <a:schemeClr val="bg1"/>
                </a:solidFill>
              </a:rPr>
              <a:t>主要结论</a:t>
            </a:r>
          </a:p>
        </p:txBody>
      </p:sp>
      <p:pic>
        <p:nvPicPr>
          <p:cNvPr id="14" name="图片 13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6428" y="6549770"/>
            <a:ext cx="1600300" cy="213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97164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>
            <a:off x="0" y="39303"/>
            <a:ext cx="121920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0" y="602917"/>
            <a:ext cx="121920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6"/>
          <p:cNvGrpSpPr/>
          <p:nvPr/>
        </p:nvGrpSpPr>
        <p:grpSpPr>
          <a:xfrm>
            <a:off x="0" y="89926"/>
            <a:ext cx="6282268" cy="470836"/>
            <a:chOff x="0" y="182880"/>
            <a:chExt cx="6207760" cy="327259"/>
          </a:xfrm>
        </p:grpSpPr>
        <p:sp>
          <p:nvSpPr>
            <p:cNvPr id="5" name="矩形 4"/>
            <p:cNvSpPr/>
            <p:nvPr/>
          </p:nvSpPr>
          <p:spPr>
            <a:xfrm>
              <a:off x="0" y="182880"/>
              <a:ext cx="6015789" cy="32725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等腰三角形 5"/>
            <p:cNvSpPr/>
            <p:nvPr/>
          </p:nvSpPr>
          <p:spPr>
            <a:xfrm rot="10800000" flipH="1">
              <a:off x="6015789" y="182880"/>
              <a:ext cx="191971" cy="327259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8" name="图片 7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6428" y="218657"/>
            <a:ext cx="1600300" cy="213374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412718" y="136444"/>
            <a:ext cx="21739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第五部分 </a:t>
            </a:r>
            <a:r>
              <a:rPr lang="en-US" altLang="zh-CN" dirty="0">
                <a:solidFill>
                  <a:schemeClr val="bg1"/>
                </a:solidFill>
              </a:rPr>
              <a:t>| </a:t>
            </a:r>
            <a:r>
              <a:rPr lang="zh-CN" altLang="en-US" dirty="0">
                <a:solidFill>
                  <a:schemeClr val="bg1"/>
                </a:solidFill>
              </a:rPr>
              <a:t>主要结论</a:t>
            </a:r>
          </a:p>
        </p:txBody>
      </p:sp>
      <p:sp>
        <p:nvSpPr>
          <p:cNvPr id="11" name="等腰三角形 10"/>
          <p:cNvSpPr/>
          <p:nvPr/>
        </p:nvSpPr>
        <p:spPr>
          <a:xfrm rot="5400000">
            <a:off x="90952" y="206040"/>
            <a:ext cx="305471" cy="263337"/>
          </a:xfrm>
          <a:prstGeom prst="triangle">
            <a:avLst/>
          </a:prstGeom>
          <a:solidFill>
            <a:srgbClr val="F23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4" name="组合 13"/>
          <p:cNvGrpSpPr/>
          <p:nvPr/>
        </p:nvGrpSpPr>
        <p:grpSpPr>
          <a:xfrm>
            <a:off x="1000958" y="1325280"/>
            <a:ext cx="10117060" cy="4738970"/>
            <a:chOff x="1000958" y="1325280"/>
            <a:chExt cx="10117060" cy="4738970"/>
          </a:xfrm>
        </p:grpSpPr>
        <p:sp>
          <p:nvSpPr>
            <p:cNvPr id="15" name="任意多边形 14"/>
            <p:cNvSpPr/>
            <p:nvPr/>
          </p:nvSpPr>
          <p:spPr>
            <a:xfrm rot="21600000">
              <a:off x="1000958" y="1736504"/>
              <a:ext cx="1564154" cy="3916521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8000 w 10000"/>
                <a:gd name="connsiteY2" fmla="*/ 10000 h 10000"/>
                <a:gd name="connsiteX3" fmla="*/ 2000 w 10000"/>
                <a:gd name="connsiteY3" fmla="*/ 10000 h 10000"/>
                <a:gd name="connsiteX4" fmla="*/ 0 w 10000"/>
                <a:gd name="connsiteY4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0" y="10000"/>
                  </a:moveTo>
                  <a:lnTo>
                    <a:pt x="0" y="0"/>
                  </a:lnTo>
                  <a:lnTo>
                    <a:pt x="10000" y="2000"/>
                  </a:lnTo>
                  <a:lnTo>
                    <a:pt x="10000" y="8000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rgbClr val="F5C638">
                <a:alpha val="90000"/>
              </a:srgb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12750" tIns="783305" rIns="412751" bIns="783304" numCol="1" spcCol="1270" anchor="ctr" anchorCtr="0">
              <a:noAutofit/>
            </a:bodyPr>
            <a:lstStyle/>
            <a:p>
              <a:pPr lvl="0" algn="ctr" defTabSz="2889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500" kern="1200"/>
            </a:p>
          </p:txBody>
        </p:sp>
        <p:sp>
          <p:nvSpPr>
            <p:cNvPr id="16" name="任意多边形 15"/>
            <p:cNvSpPr/>
            <p:nvPr/>
          </p:nvSpPr>
          <p:spPr>
            <a:xfrm rot="21600000">
              <a:off x="2707057" y="1540690"/>
              <a:ext cx="1720560" cy="4308149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8000 w 10000"/>
                <a:gd name="connsiteY2" fmla="*/ 10000 h 10000"/>
                <a:gd name="connsiteX3" fmla="*/ 2000 w 10000"/>
                <a:gd name="connsiteY3" fmla="*/ 10000 h 10000"/>
                <a:gd name="connsiteX4" fmla="*/ 0 w 10000"/>
                <a:gd name="connsiteY4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0" y="10000"/>
                  </a:moveTo>
                  <a:lnTo>
                    <a:pt x="0" y="0"/>
                  </a:lnTo>
                  <a:lnTo>
                    <a:pt x="10000" y="2000"/>
                  </a:lnTo>
                  <a:lnTo>
                    <a:pt x="10000" y="8000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rgbClr val="FF9D38">
                <a:alpha val="90000"/>
              </a:srgb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12750" tIns="861630" rIns="412751" bIns="861630" numCol="1" spcCol="1270" anchor="ctr" anchorCtr="0">
              <a:noAutofit/>
            </a:bodyPr>
            <a:lstStyle/>
            <a:p>
              <a:pPr lvl="0" algn="ctr" defTabSz="2889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500" kern="1200"/>
            </a:p>
          </p:txBody>
        </p:sp>
        <p:sp>
          <p:nvSpPr>
            <p:cNvPr id="17" name="任意多边形 16"/>
            <p:cNvSpPr/>
            <p:nvPr/>
          </p:nvSpPr>
          <p:spPr>
            <a:xfrm rot="21600000">
              <a:off x="4569563" y="1325280"/>
              <a:ext cx="1892617" cy="4738970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8000 w 10000"/>
                <a:gd name="connsiteY2" fmla="*/ 10000 h 10000"/>
                <a:gd name="connsiteX3" fmla="*/ 2000 w 10000"/>
                <a:gd name="connsiteY3" fmla="*/ 10000 h 10000"/>
                <a:gd name="connsiteX4" fmla="*/ 0 w 10000"/>
                <a:gd name="connsiteY4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0" y="10000"/>
                  </a:moveTo>
                  <a:lnTo>
                    <a:pt x="0" y="0"/>
                  </a:lnTo>
                  <a:lnTo>
                    <a:pt x="10000" y="2000"/>
                  </a:lnTo>
                  <a:lnTo>
                    <a:pt x="10000" y="8000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rgbClr val="F67A3A">
                <a:alpha val="90000"/>
              </a:srgb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12750" tIns="947795" rIns="412751" bIns="947794" numCol="1" spcCol="1270" anchor="ctr" anchorCtr="0">
              <a:noAutofit/>
            </a:bodyPr>
            <a:lstStyle/>
            <a:p>
              <a:pPr lvl="0" algn="ctr" defTabSz="2889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500" kern="1200"/>
            </a:p>
          </p:txBody>
        </p:sp>
        <p:sp>
          <p:nvSpPr>
            <p:cNvPr id="18" name="任意多边形 17"/>
            <p:cNvSpPr/>
            <p:nvPr/>
          </p:nvSpPr>
          <p:spPr>
            <a:xfrm rot="21600000">
              <a:off x="6604126" y="1325280"/>
              <a:ext cx="2081879" cy="4738970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8000 w 10000"/>
                <a:gd name="connsiteY2" fmla="*/ 10000 h 10000"/>
                <a:gd name="connsiteX3" fmla="*/ 2000 w 10000"/>
                <a:gd name="connsiteY3" fmla="*/ 10000 h 10000"/>
                <a:gd name="connsiteX4" fmla="*/ 0 w 10000"/>
                <a:gd name="connsiteY4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0" y="10000"/>
                  </a:moveTo>
                  <a:lnTo>
                    <a:pt x="0" y="0"/>
                  </a:lnTo>
                  <a:lnTo>
                    <a:pt x="10000" y="2000"/>
                  </a:lnTo>
                  <a:lnTo>
                    <a:pt x="10000" y="8000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rgbClr val="DA4818">
                <a:alpha val="90000"/>
              </a:srgb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12750" tIns="947795" rIns="412751" bIns="947794" numCol="1" spcCol="1270" anchor="ctr" anchorCtr="0">
              <a:noAutofit/>
            </a:bodyPr>
            <a:lstStyle/>
            <a:p>
              <a:pPr lvl="0" algn="ctr" defTabSz="2889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500" kern="1200"/>
            </a:p>
          </p:txBody>
        </p:sp>
        <p:sp>
          <p:nvSpPr>
            <p:cNvPr id="19" name="任意多边形 18"/>
            <p:cNvSpPr/>
            <p:nvPr/>
          </p:nvSpPr>
          <p:spPr>
            <a:xfrm rot="21600000">
              <a:off x="8827951" y="1325280"/>
              <a:ext cx="2290067" cy="4738970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8000 w 10000"/>
                <a:gd name="connsiteY2" fmla="*/ 10000 h 10000"/>
                <a:gd name="connsiteX3" fmla="*/ 2000 w 10000"/>
                <a:gd name="connsiteY3" fmla="*/ 10000 h 10000"/>
                <a:gd name="connsiteX4" fmla="*/ 0 w 10000"/>
                <a:gd name="connsiteY4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0" y="10000"/>
                  </a:moveTo>
                  <a:lnTo>
                    <a:pt x="0" y="0"/>
                  </a:lnTo>
                  <a:lnTo>
                    <a:pt x="10000" y="2000"/>
                  </a:lnTo>
                  <a:lnTo>
                    <a:pt x="10000" y="8000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rgbClr val="FB405D">
                <a:alpha val="90000"/>
              </a:srgb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12750" tIns="947795" rIns="412751" bIns="947794" numCol="1" spcCol="1270" anchor="ctr" anchorCtr="0">
              <a:noAutofit/>
            </a:bodyPr>
            <a:lstStyle/>
            <a:p>
              <a:pPr lvl="0" algn="ctr" defTabSz="2889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500" kern="1200"/>
            </a:p>
          </p:txBody>
        </p:sp>
      </p:grpSp>
      <p:sp>
        <p:nvSpPr>
          <p:cNvPr id="20" name="矩形 19"/>
          <p:cNvSpPr/>
          <p:nvPr/>
        </p:nvSpPr>
        <p:spPr>
          <a:xfrm>
            <a:off x="1000959" y="3439566"/>
            <a:ext cx="163048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点击</a:t>
            </a:r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此处添加标题</a:t>
            </a:r>
          </a:p>
        </p:txBody>
      </p:sp>
      <p:sp>
        <p:nvSpPr>
          <p:cNvPr id="21" name="矩形 20"/>
          <p:cNvSpPr/>
          <p:nvPr/>
        </p:nvSpPr>
        <p:spPr>
          <a:xfrm>
            <a:off x="1000958" y="3746201"/>
            <a:ext cx="1564153" cy="7925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</a:rPr>
              <a:t>8-14</a:t>
            </a:r>
            <a:r>
              <a:rPr lang="zh-CN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</a:rPr>
              <a:t>号字，</a:t>
            </a:r>
            <a:r>
              <a:rPr lang="en-US" altLang="zh-CN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</a:rPr>
              <a:t>1.3</a:t>
            </a:r>
            <a:r>
              <a:rPr lang="zh-CN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</a:rPr>
              <a:t>倍字间距。</a:t>
            </a:r>
          </a:p>
        </p:txBody>
      </p:sp>
      <p:sp>
        <p:nvSpPr>
          <p:cNvPr id="22" name="矩形 21"/>
          <p:cNvSpPr/>
          <p:nvPr/>
        </p:nvSpPr>
        <p:spPr>
          <a:xfrm>
            <a:off x="2773387" y="3439566"/>
            <a:ext cx="163048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点击</a:t>
            </a:r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此处添加标题</a:t>
            </a:r>
          </a:p>
        </p:txBody>
      </p:sp>
      <p:sp>
        <p:nvSpPr>
          <p:cNvPr id="23" name="矩形 22"/>
          <p:cNvSpPr/>
          <p:nvPr/>
        </p:nvSpPr>
        <p:spPr>
          <a:xfrm>
            <a:off x="2773386" y="3746201"/>
            <a:ext cx="1564153" cy="7925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</a:rPr>
              <a:t>8-14</a:t>
            </a:r>
            <a:r>
              <a:rPr lang="zh-CN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</a:rPr>
              <a:t>号字，</a:t>
            </a:r>
            <a:r>
              <a:rPr lang="en-US" altLang="zh-CN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</a:rPr>
              <a:t>1.3</a:t>
            </a:r>
            <a:r>
              <a:rPr lang="zh-CN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</a:rPr>
              <a:t>倍字间距。</a:t>
            </a:r>
          </a:p>
        </p:txBody>
      </p:sp>
      <p:sp>
        <p:nvSpPr>
          <p:cNvPr id="24" name="矩形 23"/>
          <p:cNvSpPr/>
          <p:nvPr/>
        </p:nvSpPr>
        <p:spPr>
          <a:xfrm>
            <a:off x="4698707" y="3439566"/>
            <a:ext cx="163048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b="1" dirty="0" smtClean="0">
                <a:solidFill>
                  <a:schemeClr val="bg1"/>
                </a:solidFill>
              </a:rPr>
              <a:t>点击</a:t>
            </a:r>
            <a:r>
              <a:rPr lang="zh-CN" altLang="en-US" sz="1400" b="1" dirty="0">
                <a:solidFill>
                  <a:schemeClr val="bg1"/>
                </a:solidFill>
              </a:rPr>
              <a:t>此处添加标题</a:t>
            </a:r>
          </a:p>
        </p:txBody>
      </p:sp>
      <p:sp>
        <p:nvSpPr>
          <p:cNvPr id="25" name="矩形 24"/>
          <p:cNvSpPr/>
          <p:nvPr/>
        </p:nvSpPr>
        <p:spPr>
          <a:xfrm>
            <a:off x="4698706" y="3746201"/>
            <a:ext cx="1564153" cy="7925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7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7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8-14</a:t>
            </a:r>
            <a:r>
              <a:rPr lang="zh-CN" altLang="en-US" sz="7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号字，</a:t>
            </a:r>
            <a:r>
              <a:rPr lang="en-US" altLang="zh-CN" sz="7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1.3</a:t>
            </a:r>
            <a:r>
              <a:rPr lang="zh-CN" altLang="en-US" sz="7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倍字间距。</a:t>
            </a:r>
          </a:p>
        </p:txBody>
      </p:sp>
      <p:sp>
        <p:nvSpPr>
          <p:cNvPr id="34" name="矩形 33"/>
          <p:cNvSpPr/>
          <p:nvPr/>
        </p:nvSpPr>
        <p:spPr>
          <a:xfrm>
            <a:off x="6838657" y="3439566"/>
            <a:ext cx="163048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b="1" dirty="0" smtClean="0">
                <a:solidFill>
                  <a:schemeClr val="bg1"/>
                </a:solidFill>
              </a:rPr>
              <a:t>点击</a:t>
            </a:r>
            <a:r>
              <a:rPr lang="zh-CN" altLang="en-US" sz="1400" b="1" dirty="0">
                <a:solidFill>
                  <a:schemeClr val="bg1"/>
                </a:solidFill>
              </a:rPr>
              <a:t>此处添加标题</a:t>
            </a:r>
          </a:p>
        </p:txBody>
      </p:sp>
      <p:sp>
        <p:nvSpPr>
          <p:cNvPr id="35" name="矩形 34"/>
          <p:cNvSpPr/>
          <p:nvPr/>
        </p:nvSpPr>
        <p:spPr>
          <a:xfrm>
            <a:off x="6838656" y="3746201"/>
            <a:ext cx="1564153" cy="7925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7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7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8-14</a:t>
            </a:r>
            <a:r>
              <a:rPr lang="zh-CN" altLang="en-US" sz="7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号字，</a:t>
            </a:r>
            <a:r>
              <a:rPr lang="en-US" altLang="zh-CN" sz="7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1.3</a:t>
            </a:r>
            <a:r>
              <a:rPr lang="zh-CN" altLang="en-US" sz="7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倍字间距。</a:t>
            </a:r>
          </a:p>
        </p:txBody>
      </p:sp>
      <p:sp>
        <p:nvSpPr>
          <p:cNvPr id="36" name="矩形 35"/>
          <p:cNvSpPr/>
          <p:nvPr/>
        </p:nvSpPr>
        <p:spPr>
          <a:xfrm>
            <a:off x="9194507" y="3439566"/>
            <a:ext cx="163048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b="1" dirty="0" smtClean="0">
                <a:solidFill>
                  <a:schemeClr val="bg1"/>
                </a:solidFill>
              </a:rPr>
              <a:t>点击</a:t>
            </a:r>
            <a:r>
              <a:rPr lang="zh-CN" altLang="en-US" sz="1400" b="1" dirty="0">
                <a:solidFill>
                  <a:schemeClr val="bg1"/>
                </a:solidFill>
              </a:rPr>
              <a:t>此处添加标题</a:t>
            </a:r>
          </a:p>
        </p:txBody>
      </p:sp>
      <p:sp>
        <p:nvSpPr>
          <p:cNvPr id="37" name="矩形 36"/>
          <p:cNvSpPr/>
          <p:nvPr/>
        </p:nvSpPr>
        <p:spPr>
          <a:xfrm>
            <a:off x="9194506" y="3746201"/>
            <a:ext cx="1564153" cy="7925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7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7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8-14</a:t>
            </a:r>
            <a:r>
              <a:rPr lang="zh-CN" altLang="en-US" sz="7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号字，</a:t>
            </a:r>
            <a:r>
              <a:rPr lang="en-US" altLang="zh-CN" sz="7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1.3</a:t>
            </a:r>
            <a:r>
              <a:rPr lang="zh-CN" altLang="en-US" sz="7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倍字间距。</a:t>
            </a:r>
          </a:p>
        </p:txBody>
      </p:sp>
      <p:sp>
        <p:nvSpPr>
          <p:cNvPr id="38" name="椭圆 37"/>
          <p:cNvSpPr/>
          <p:nvPr/>
        </p:nvSpPr>
        <p:spPr>
          <a:xfrm>
            <a:off x="1482294" y="2690665"/>
            <a:ext cx="601479" cy="60147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9" name="椭圆 38"/>
          <p:cNvSpPr/>
          <p:nvPr/>
        </p:nvSpPr>
        <p:spPr>
          <a:xfrm>
            <a:off x="3266597" y="2690665"/>
            <a:ext cx="601479" cy="60147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2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0" name="椭圆 39"/>
          <p:cNvSpPr/>
          <p:nvPr/>
        </p:nvSpPr>
        <p:spPr>
          <a:xfrm>
            <a:off x="5213208" y="2690665"/>
            <a:ext cx="601479" cy="60147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3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1" name="椭圆 40"/>
          <p:cNvSpPr/>
          <p:nvPr/>
        </p:nvSpPr>
        <p:spPr>
          <a:xfrm>
            <a:off x="7353158" y="2690665"/>
            <a:ext cx="601479" cy="60147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4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2" name="椭圆 41"/>
          <p:cNvSpPr/>
          <p:nvPr/>
        </p:nvSpPr>
        <p:spPr>
          <a:xfrm>
            <a:off x="9709008" y="2690665"/>
            <a:ext cx="601479" cy="60147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5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3684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</p:pic>
      <p:sp>
        <p:nvSpPr>
          <p:cNvPr id="34" name="任意多边形 33"/>
          <p:cNvSpPr/>
          <p:nvPr/>
        </p:nvSpPr>
        <p:spPr>
          <a:xfrm>
            <a:off x="0" y="0"/>
            <a:ext cx="2895600" cy="6858000"/>
          </a:xfrm>
          <a:custGeom>
            <a:avLst/>
            <a:gdLst>
              <a:gd name="connsiteX0" fmla="*/ 2889252 w 2895600"/>
              <a:gd name="connsiteY0" fmla="*/ 2271562 h 6858000"/>
              <a:gd name="connsiteX1" fmla="*/ 3 w 2895600"/>
              <a:gd name="connsiteY1" fmla="*/ 4564781 h 6858000"/>
              <a:gd name="connsiteX2" fmla="*/ 2889252 w 2895600"/>
              <a:gd name="connsiteY2" fmla="*/ 6858000 h 6858000"/>
              <a:gd name="connsiteX3" fmla="*/ 0 w 2895600"/>
              <a:gd name="connsiteY3" fmla="*/ 0 h 6858000"/>
              <a:gd name="connsiteX4" fmla="*/ 2895600 w 2895600"/>
              <a:gd name="connsiteY4" fmla="*/ 0 h 6858000"/>
              <a:gd name="connsiteX5" fmla="*/ 2895600 w 2895600"/>
              <a:gd name="connsiteY5" fmla="*/ 6858000 h 6858000"/>
              <a:gd name="connsiteX6" fmla="*/ 0 w 289560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95600" h="6858000">
                <a:moveTo>
                  <a:pt x="2889252" y="2271562"/>
                </a:moveTo>
                <a:lnTo>
                  <a:pt x="3" y="4564781"/>
                </a:lnTo>
                <a:lnTo>
                  <a:pt x="2889252" y="6858000"/>
                </a:lnTo>
                <a:close/>
                <a:moveTo>
                  <a:pt x="0" y="0"/>
                </a:moveTo>
                <a:lnTo>
                  <a:pt x="2895600" y="0"/>
                </a:lnTo>
                <a:lnTo>
                  <a:pt x="28956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5C638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任意多边形 37"/>
          <p:cNvSpPr/>
          <p:nvPr/>
        </p:nvSpPr>
        <p:spPr>
          <a:xfrm>
            <a:off x="2895600" y="1"/>
            <a:ext cx="2895600" cy="4586438"/>
          </a:xfrm>
          <a:custGeom>
            <a:avLst/>
            <a:gdLst>
              <a:gd name="connsiteX0" fmla="*/ 2882904 w 2882904"/>
              <a:gd name="connsiteY0" fmla="*/ 0 h 4586438"/>
              <a:gd name="connsiteX1" fmla="*/ 2882904 w 2882904"/>
              <a:gd name="connsiteY1" fmla="*/ 4586438 h 4586438"/>
              <a:gd name="connsiteX2" fmla="*/ 0 w 2882904"/>
              <a:gd name="connsiteY2" fmla="*/ 2298255 h 4586438"/>
              <a:gd name="connsiteX3" fmla="*/ 0 w 2882904"/>
              <a:gd name="connsiteY3" fmla="*/ 2288182 h 4586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82904" h="4586438">
                <a:moveTo>
                  <a:pt x="2882904" y="0"/>
                </a:moveTo>
                <a:lnTo>
                  <a:pt x="2882904" y="4586438"/>
                </a:lnTo>
                <a:lnTo>
                  <a:pt x="0" y="2298255"/>
                </a:lnTo>
                <a:lnTo>
                  <a:pt x="0" y="2288182"/>
                </a:lnTo>
                <a:close/>
              </a:path>
            </a:pathLst>
          </a:custGeom>
          <a:solidFill>
            <a:srgbClr val="FF9D38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任意多边形 34"/>
          <p:cNvSpPr/>
          <p:nvPr/>
        </p:nvSpPr>
        <p:spPr>
          <a:xfrm>
            <a:off x="5791200" y="0"/>
            <a:ext cx="2895600" cy="6858000"/>
          </a:xfrm>
          <a:custGeom>
            <a:avLst/>
            <a:gdLst>
              <a:gd name="connsiteX0" fmla="*/ 0 w 2895600"/>
              <a:gd name="connsiteY0" fmla="*/ 4574858 h 6858000"/>
              <a:gd name="connsiteX1" fmla="*/ 2876553 w 2895600"/>
              <a:gd name="connsiteY1" fmla="*/ 6858000 h 6858000"/>
              <a:gd name="connsiteX2" fmla="*/ 0 w 2895600"/>
              <a:gd name="connsiteY2" fmla="*/ 6858000 h 6858000"/>
              <a:gd name="connsiteX3" fmla="*/ 0 w 2895600"/>
              <a:gd name="connsiteY3" fmla="*/ 0 h 6858000"/>
              <a:gd name="connsiteX4" fmla="*/ 2895600 w 2895600"/>
              <a:gd name="connsiteY4" fmla="*/ 0 h 6858000"/>
              <a:gd name="connsiteX5" fmla="*/ 2895600 w 2895600"/>
              <a:gd name="connsiteY5" fmla="*/ 6858000 h 6858000"/>
              <a:gd name="connsiteX6" fmla="*/ 2876554 w 2895600"/>
              <a:gd name="connsiteY6" fmla="*/ 6858000 h 6858000"/>
              <a:gd name="connsiteX7" fmla="*/ 2876554 w 2895600"/>
              <a:gd name="connsiteY7" fmla="*/ 2271563 h 6858000"/>
              <a:gd name="connsiteX8" fmla="*/ 0 w 2895600"/>
              <a:gd name="connsiteY8" fmla="*/ 45547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895600" h="6858000">
                <a:moveTo>
                  <a:pt x="0" y="4574858"/>
                </a:moveTo>
                <a:lnTo>
                  <a:pt x="2876553" y="6858000"/>
                </a:lnTo>
                <a:lnTo>
                  <a:pt x="0" y="6858000"/>
                </a:lnTo>
                <a:close/>
                <a:moveTo>
                  <a:pt x="0" y="0"/>
                </a:moveTo>
                <a:lnTo>
                  <a:pt x="2895600" y="0"/>
                </a:lnTo>
                <a:lnTo>
                  <a:pt x="2895600" y="6858000"/>
                </a:lnTo>
                <a:lnTo>
                  <a:pt x="2876554" y="6858000"/>
                </a:lnTo>
                <a:lnTo>
                  <a:pt x="2876554" y="2271563"/>
                </a:lnTo>
                <a:lnTo>
                  <a:pt x="0" y="4554705"/>
                </a:lnTo>
                <a:close/>
              </a:path>
            </a:pathLst>
          </a:custGeom>
          <a:solidFill>
            <a:srgbClr val="F67A3A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任意多边形 35"/>
          <p:cNvSpPr/>
          <p:nvPr/>
        </p:nvSpPr>
        <p:spPr>
          <a:xfrm>
            <a:off x="8686800" y="0"/>
            <a:ext cx="2895600" cy="6858000"/>
          </a:xfrm>
          <a:custGeom>
            <a:avLst/>
            <a:gdLst>
              <a:gd name="connsiteX0" fmla="*/ 0 w 2895600"/>
              <a:gd name="connsiteY0" fmla="*/ 4569823 h 6858000"/>
              <a:gd name="connsiteX1" fmla="*/ 2882896 w 2895600"/>
              <a:gd name="connsiteY1" fmla="*/ 6858000 h 6858000"/>
              <a:gd name="connsiteX2" fmla="*/ 0 w 2895600"/>
              <a:gd name="connsiteY2" fmla="*/ 6858000 h 6858000"/>
              <a:gd name="connsiteX3" fmla="*/ 0 w 2895600"/>
              <a:gd name="connsiteY3" fmla="*/ 0 h 6858000"/>
              <a:gd name="connsiteX4" fmla="*/ 2895600 w 2895600"/>
              <a:gd name="connsiteY4" fmla="*/ 0 h 6858000"/>
              <a:gd name="connsiteX5" fmla="*/ 2895600 w 2895600"/>
              <a:gd name="connsiteY5" fmla="*/ 6858000 h 6858000"/>
              <a:gd name="connsiteX6" fmla="*/ 2882898 w 2895600"/>
              <a:gd name="connsiteY6" fmla="*/ 6858000 h 6858000"/>
              <a:gd name="connsiteX7" fmla="*/ 2882898 w 2895600"/>
              <a:gd name="connsiteY7" fmla="*/ 2271564 h 6858000"/>
              <a:gd name="connsiteX8" fmla="*/ 0 w 2895600"/>
              <a:gd name="connsiteY8" fmla="*/ 455974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895600" h="6858000">
                <a:moveTo>
                  <a:pt x="0" y="4569823"/>
                </a:moveTo>
                <a:lnTo>
                  <a:pt x="2882896" y="6858000"/>
                </a:lnTo>
                <a:lnTo>
                  <a:pt x="0" y="6858000"/>
                </a:lnTo>
                <a:close/>
                <a:moveTo>
                  <a:pt x="0" y="0"/>
                </a:moveTo>
                <a:lnTo>
                  <a:pt x="2895600" y="0"/>
                </a:lnTo>
                <a:lnTo>
                  <a:pt x="2895600" y="6858000"/>
                </a:lnTo>
                <a:lnTo>
                  <a:pt x="2882898" y="6858000"/>
                </a:lnTo>
                <a:lnTo>
                  <a:pt x="2882898" y="2271564"/>
                </a:lnTo>
                <a:lnTo>
                  <a:pt x="0" y="4559743"/>
                </a:lnTo>
                <a:close/>
              </a:path>
            </a:pathLst>
          </a:custGeom>
          <a:solidFill>
            <a:srgbClr val="F23C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9" name="图片 38"/>
          <p:cNvPicPr>
            <a:picLocks noChangeAspect="1"/>
          </p:cNvPicPr>
          <p:nvPr/>
        </p:nvPicPr>
        <p:blipFill rotWithShape="1">
          <a:blip r:embed="rId4"/>
          <a:srcRect r="78838"/>
          <a:stretch/>
        </p:blipFill>
        <p:spPr>
          <a:xfrm>
            <a:off x="11582401" y="-297"/>
            <a:ext cx="612808" cy="6858594"/>
          </a:xfrm>
          <a:prstGeom prst="rect">
            <a:avLst/>
          </a:prstGeom>
        </p:spPr>
      </p:pic>
      <p:sp>
        <p:nvSpPr>
          <p:cNvPr id="40" name="文本框 8"/>
          <p:cNvSpPr txBox="1"/>
          <p:nvPr/>
        </p:nvSpPr>
        <p:spPr>
          <a:xfrm>
            <a:off x="3759874" y="1915757"/>
            <a:ext cx="2028117" cy="932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30000"/>
              </a:lnSpc>
            </a:pPr>
            <a:r>
              <a:rPr lang="zh-CN" altLang="en-US" sz="1050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标题</a:t>
            </a:r>
            <a:r>
              <a:rPr lang="zh-CN" altLang="en-US" sz="105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数字等都可以通过点击和重新输入进行更改，顶部“开始”面板中可以对字体、字号、颜色、行距等进行修改</a:t>
            </a:r>
            <a:r>
              <a:rPr lang="zh-CN" altLang="en-US" sz="1050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。</a:t>
            </a:r>
            <a:endParaRPr lang="zh-CN" altLang="en-US" sz="1050" dirty="0">
              <a:solidFill>
                <a:schemeClr val="bg1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3759874" y="1507763"/>
            <a:ext cx="2031325" cy="41601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defTabSz="609585">
              <a:lnSpc>
                <a:spcPct val="130000"/>
              </a:lnSpc>
            </a:pPr>
            <a:r>
              <a:rPr lang="zh-CN" altLang="en-US" b="1" dirty="0">
                <a:solidFill>
                  <a:schemeClr val="bg1"/>
                </a:solidFill>
                <a:ea typeface="微软雅黑" charset="0"/>
              </a:rPr>
              <a:t>点击此处添加标题</a:t>
            </a:r>
            <a:endParaRPr lang="en-US" altLang="zh-CN" b="1" dirty="0">
              <a:solidFill>
                <a:schemeClr val="bg1"/>
              </a:solidFill>
              <a:ea typeface="微软雅黑" charset="0"/>
            </a:endParaRPr>
          </a:p>
        </p:txBody>
      </p:sp>
      <p:sp>
        <p:nvSpPr>
          <p:cNvPr id="50" name="文本框 8"/>
          <p:cNvSpPr txBox="1"/>
          <p:nvPr/>
        </p:nvSpPr>
        <p:spPr>
          <a:xfrm>
            <a:off x="8690009" y="1915757"/>
            <a:ext cx="2028117" cy="932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30000"/>
              </a:lnSpc>
            </a:pPr>
            <a:r>
              <a:rPr lang="zh-CN" altLang="en-US" sz="1050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标题</a:t>
            </a:r>
            <a:r>
              <a:rPr lang="zh-CN" altLang="en-US" sz="105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数字等都可以通过点击和重新输入进行更改，顶部“开始”面板中可以对字体、字号、颜色、行距等进行修改</a:t>
            </a:r>
            <a:r>
              <a:rPr lang="zh-CN" altLang="en-US" sz="1050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。</a:t>
            </a:r>
            <a:endParaRPr lang="zh-CN" altLang="en-US" sz="1050" dirty="0">
              <a:solidFill>
                <a:schemeClr val="bg1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8690009" y="1507763"/>
            <a:ext cx="2031325" cy="41601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defTabSz="609585">
              <a:lnSpc>
                <a:spcPct val="130000"/>
              </a:lnSpc>
            </a:pPr>
            <a:r>
              <a:rPr lang="zh-CN" altLang="en-US" b="1" dirty="0">
                <a:solidFill>
                  <a:schemeClr val="bg1"/>
                </a:solidFill>
                <a:ea typeface="微软雅黑" charset="0"/>
              </a:rPr>
              <a:t>点击此处添加标题</a:t>
            </a:r>
            <a:endParaRPr lang="en-US" altLang="zh-CN" b="1" dirty="0">
              <a:solidFill>
                <a:schemeClr val="bg1"/>
              </a:solidFill>
              <a:ea typeface="微软雅黑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0475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49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平行四边形 9"/>
          <p:cNvSpPr/>
          <p:nvPr/>
        </p:nvSpPr>
        <p:spPr>
          <a:xfrm>
            <a:off x="1068405" y="0"/>
            <a:ext cx="10015122" cy="6858000"/>
          </a:xfrm>
          <a:prstGeom prst="parallelogram">
            <a:avLst>
              <a:gd name="adj" fmla="val 38333"/>
            </a:avLst>
          </a:prstGeom>
          <a:solidFill>
            <a:schemeClr val="tx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7" name="组合 6"/>
          <p:cNvGrpSpPr/>
          <p:nvPr/>
        </p:nvGrpSpPr>
        <p:grpSpPr>
          <a:xfrm rot="1800000">
            <a:off x="4464519" y="682775"/>
            <a:ext cx="3705726" cy="3637353"/>
            <a:chOff x="4243137" y="1556583"/>
            <a:chExt cx="3705726" cy="3637353"/>
          </a:xfrm>
        </p:grpSpPr>
        <p:sp>
          <p:nvSpPr>
            <p:cNvPr id="5" name="等腰三角形 4"/>
            <p:cNvSpPr/>
            <p:nvPr/>
          </p:nvSpPr>
          <p:spPr>
            <a:xfrm>
              <a:off x="4243137" y="1556583"/>
              <a:ext cx="3705726" cy="3194591"/>
            </a:xfrm>
            <a:prstGeom prst="triangle">
              <a:avLst/>
            </a:prstGeom>
            <a:solidFill>
              <a:srgbClr val="FB40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" name="椭圆 5"/>
            <p:cNvSpPr/>
            <p:nvPr/>
          </p:nvSpPr>
          <p:spPr>
            <a:xfrm>
              <a:off x="4597667" y="2197270"/>
              <a:ext cx="2996666" cy="2996666"/>
            </a:xfrm>
            <a:prstGeom prst="ellipse">
              <a:avLst/>
            </a:prstGeom>
            <a:noFill/>
            <a:ln>
              <a:solidFill>
                <a:srgbClr val="FB405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5682356" y="1847853"/>
            <a:ext cx="982961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500" dirty="0">
                <a:solidFill>
                  <a:schemeClr val="bg1"/>
                </a:solidFill>
              </a:rPr>
              <a:t>6</a:t>
            </a:r>
            <a:endParaRPr lang="zh-CN" altLang="en-US" sz="11500" dirty="0">
              <a:solidFill>
                <a:schemeClr val="bg1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4855119" y="4766730"/>
            <a:ext cx="244169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400" b="1" dirty="0">
                <a:solidFill>
                  <a:schemeClr val="bg1"/>
                </a:solidFill>
              </a:rPr>
              <a:t>参考文献</a:t>
            </a:r>
          </a:p>
        </p:txBody>
      </p:sp>
      <p:pic>
        <p:nvPicPr>
          <p:cNvPr id="14" name="图片 13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6428" y="6549770"/>
            <a:ext cx="1600300" cy="213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4492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>
            <a:off x="0" y="39303"/>
            <a:ext cx="121920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0" y="602917"/>
            <a:ext cx="121920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6"/>
          <p:cNvGrpSpPr/>
          <p:nvPr/>
        </p:nvGrpSpPr>
        <p:grpSpPr>
          <a:xfrm>
            <a:off x="0" y="89926"/>
            <a:ext cx="6282268" cy="470836"/>
            <a:chOff x="0" y="182880"/>
            <a:chExt cx="6207760" cy="327259"/>
          </a:xfrm>
        </p:grpSpPr>
        <p:sp>
          <p:nvSpPr>
            <p:cNvPr id="5" name="矩形 4"/>
            <p:cNvSpPr/>
            <p:nvPr/>
          </p:nvSpPr>
          <p:spPr>
            <a:xfrm>
              <a:off x="0" y="182880"/>
              <a:ext cx="6015789" cy="32725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等腰三角形 5"/>
            <p:cNvSpPr/>
            <p:nvPr/>
          </p:nvSpPr>
          <p:spPr>
            <a:xfrm rot="10800000" flipH="1">
              <a:off x="6015789" y="182880"/>
              <a:ext cx="191971" cy="327259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8" name="图片 7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6428" y="218657"/>
            <a:ext cx="1600300" cy="213374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412718" y="136444"/>
            <a:ext cx="21739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第</a:t>
            </a:r>
            <a:r>
              <a:rPr lang="zh-CN" altLang="en-US" dirty="0">
                <a:solidFill>
                  <a:schemeClr val="bg1"/>
                </a:solidFill>
              </a:rPr>
              <a:t>六</a:t>
            </a:r>
            <a:r>
              <a:rPr lang="zh-CN" altLang="en-US" dirty="0" smtClean="0">
                <a:solidFill>
                  <a:schemeClr val="bg1"/>
                </a:solidFill>
              </a:rPr>
              <a:t>部分 </a:t>
            </a:r>
            <a:r>
              <a:rPr lang="en-US" altLang="zh-CN" dirty="0">
                <a:solidFill>
                  <a:schemeClr val="bg1"/>
                </a:solidFill>
              </a:rPr>
              <a:t>| </a:t>
            </a:r>
            <a:r>
              <a:rPr lang="zh-CN" altLang="en-US" dirty="0" smtClean="0">
                <a:solidFill>
                  <a:schemeClr val="bg1"/>
                </a:solidFill>
              </a:rPr>
              <a:t>参考文献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1" name="等腰三角形 10"/>
          <p:cNvSpPr/>
          <p:nvPr/>
        </p:nvSpPr>
        <p:spPr>
          <a:xfrm rot="5400000">
            <a:off x="90952" y="206040"/>
            <a:ext cx="305471" cy="263337"/>
          </a:xfrm>
          <a:prstGeom prst="triangle">
            <a:avLst/>
          </a:prstGeom>
          <a:solidFill>
            <a:srgbClr val="F23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335756" y="929204"/>
            <a:ext cx="11520487" cy="5387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1.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期刊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类</a:t>
            </a:r>
            <a:endParaRPr lang="en-US" altLang="zh-CN" dirty="0" smtClean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>
              <a:lnSpc>
                <a:spcPct val="120000"/>
              </a:lnSpc>
            </a:pP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[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序号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]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作者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.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篇名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[J].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刊名，出版年份，卷号（期号）：起止页码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2.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专著类</a:t>
            </a:r>
          </a:p>
          <a:p>
            <a:pPr>
              <a:lnSpc>
                <a:spcPct val="120000"/>
              </a:lnSpc>
            </a:pP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[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序号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]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作者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.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书名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[M].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出版地：出版社，出版年份：起止页码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3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.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报纸类</a:t>
            </a:r>
          </a:p>
          <a:p>
            <a:pPr>
              <a:lnSpc>
                <a:spcPct val="120000"/>
              </a:lnSpc>
            </a:pP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[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序号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]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作者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.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篇名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[N].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报纸名，出版日期（版次）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4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.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论文集</a:t>
            </a:r>
          </a:p>
          <a:p>
            <a:pPr>
              <a:lnSpc>
                <a:spcPct val="120000"/>
              </a:lnSpc>
            </a:pP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[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序号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]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作者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.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篇名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[C].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出版地：出版者，出版年份：起始页码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5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.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学位论文</a:t>
            </a:r>
          </a:p>
          <a:p>
            <a:pPr>
              <a:lnSpc>
                <a:spcPct val="120000"/>
              </a:lnSpc>
            </a:pP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[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序号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]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作者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.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篇名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[D].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出版地：保存者，出版年份：起始页码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6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.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研究报告</a:t>
            </a:r>
          </a:p>
          <a:p>
            <a:pPr>
              <a:lnSpc>
                <a:spcPct val="120000"/>
              </a:lnSpc>
            </a:pP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[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序号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]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作者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.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篇名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[R].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出版地：出版者，出版年份：起始页码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7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.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条例</a:t>
            </a:r>
          </a:p>
          <a:p>
            <a:pPr>
              <a:lnSpc>
                <a:spcPct val="120000"/>
              </a:lnSpc>
            </a:pP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[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序号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]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颁布单位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.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条例名称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.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发布日期</a:t>
            </a:r>
          </a:p>
          <a:p>
            <a:pPr>
              <a:lnSpc>
                <a:spcPct val="120000"/>
              </a:lnSpc>
            </a:pP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8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.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译著</a:t>
            </a:r>
          </a:p>
          <a:p>
            <a:pPr>
              <a:lnSpc>
                <a:spcPct val="120000"/>
              </a:lnSpc>
            </a:pP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[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序号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]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原著作者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. 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书名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[M].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译者，译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.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出版地：出版社，出版年份：起止页码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64402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49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平行四边形 14"/>
          <p:cNvSpPr/>
          <p:nvPr/>
        </p:nvSpPr>
        <p:spPr>
          <a:xfrm>
            <a:off x="1068405" y="0"/>
            <a:ext cx="10015122" cy="6858000"/>
          </a:xfrm>
          <a:prstGeom prst="parallelogram">
            <a:avLst>
              <a:gd name="adj" fmla="val 38333"/>
            </a:avLst>
          </a:prstGeom>
          <a:solidFill>
            <a:schemeClr val="tx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7" name="组合 6"/>
          <p:cNvGrpSpPr/>
          <p:nvPr/>
        </p:nvGrpSpPr>
        <p:grpSpPr>
          <a:xfrm rot="1800000">
            <a:off x="4464519" y="682775"/>
            <a:ext cx="3705726" cy="3637353"/>
            <a:chOff x="4243137" y="1556583"/>
            <a:chExt cx="3705726" cy="3637353"/>
          </a:xfrm>
        </p:grpSpPr>
        <p:sp>
          <p:nvSpPr>
            <p:cNvPr id="5" name="等腰三角形 4"/>
            <p:cNvSpPr/>
            <p:nvPr/>
          </p:nvSpPr>
          <p:spPr>
            <a:xfrm>
              <a:off x="4243137" y="1556583"/>
              <a:ext cx="3705726" cy="3194591"/>
            </a:xfrm>
            <a:prstGeom prst="triangle">
              <a:avLst/>
            </a:prstGeom>
            <a:solidFill>
              <a:srgbClr val="F5C6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" name="椭圆 5"/>
            <p:cNvSpPr/>
            <p:nvPr/>
          </p:nvSpPr>
          <p:spPr>
            <a:xfrm>
              <a:off x="4597667" y="2197270"/>
              <a:ext cx="2996666" cy="2996666"/>
            </a:xfrm>
            <a:prstGeom prst="ellipse">
              <a:avLst/>
            </a:prstGeom>
            <a:noFill/>
            <a:ln>
              <a:solidFill>
                <a:srgbClr val="F5C63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5682356" y="1847853"/>
            <a:ext cx="74571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500" dirty="0" smtClean="0">
                <a:solidFill>
                  <a:schemeClr val="bg1"/>
                </a:solidFill>
              </a:rPr>
              <a:t>1</a:t>
            </a:r>
            <a:endParaRPr lang="zh-CN" altLang="en-US" sz="11500" dirty="0">
              <a:solidFill>
                <a:schemeClr val="bg1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4875153" y="4785652"/>
            <a:ext cx="254108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400" dirty="0">
                <a:solidFill>
                  <a:schemeClr val="bg1"/>
                </a:solidFill>
              </a:rPr>
              <a:t>项目简介 </a:t>
            </a:r>
          </a:p>
        </p:txBody>
      </p:sp>
      <p:sp>
        <p:nvSpPr>
          <p:cNvPr id="10" name="日期占位符 3"/>
          <p:cNvSpPr txBox="1">
            <a:spLocks/>
          </p:cNvSpPr>
          <p:nvPr/>
        </p:nvSpPr>
        <p:spPr bwMode="auto">
          <a:xfrm>
            <a:off x="9919356" y="6173055"/>
            <a:ext cx="2106882" cy="323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1pPr>
            <a:lvl2pPr marL="742950" indent="-28575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2pPr>
            <a:lvl3pPr marL="11430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3pPr>
            <a:lvl4pPr marL="16002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4pPr>
            <a:lvl5pPr marL="20574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dirty="0" smtClean="0">
                <a:solidFill>
                  <a:schemeClr val="bg1"/>
                </a:solidFill>
                <a:ea typeface="宋体" charset="-122"/>
              </a:rPr>
              <a:t>2017/12/17</a:t>
            </a:r>
            <a:endParaRPr lang="en-US" altLang="zh-CN" dirty="0">
              <a:solidFill>
                <a:schemeClr val="bg1"/>
              </a:solidFill>
              <a:ea typeface="宋体" charset="-122"/>
            </a:endParaRPr>
          </a:p>
        </p:txBody>
      </p:sp>
      <p:sp>
        <p:nvSpPr>
          <p:cNvPr id="11" name="页脚占位符 4"/>
          <p:cNvSpPr txBox="1">
            <a:spLocks/>
          </p:cNvSpPr>
          <p:nvPr/>
        </p:nvSpPr>
        <p:spPr bwMode="auto">
          <a:xfrm>
            <a:off x="357700" y="6213926"/>
            <a:ext cx="6403232" cy="316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1pPr>
            <a:lvl2pPr marL="742950" indent="-28575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2pPr>
            <a:lvl3pPr marL="11430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3pPr>
            <a:lvl4pPr marL="16002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4pPr>
            <a:lvl5pPr marL="20574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smtClean="0">
                <a:solidFill>
                  <a:schemeClr val="bg1"/>
                </a:solidFill>
              </a:rPr>
              <a:t>北京航空航天大学 软件学院 创新杯</a:t>
            </a:r>
            <a:endParaRPr lang="zh-CN" altLang="en-US" dirty="0">
              <a:solidFill>
                <a:schemeClr val="bg1"/>
              </a:solidFill>
              <a:ea typeface="宋体" charset="-122"/>
            </a:endParaRPr>
          </a:p>
        </p:txBody>
      </p:sp>
      <p:sp>
        <p:nvSpPr>
          <p:cNvPr id="16" name="日期占位符 3"/>
          <p:cNvSpPr txBox="1">
            <a:spLocks/>
          </p:cNvSpPr>
          <p:nvPr/>
        </p:nvSpPr>
        <p:spPr bwMode="auto">
          <a:xfrm>
            <a:off x="10758789" y="157645"/>
            <a:ext cx="1257335" cy="348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1pPr>
            <a:lvl2pPr marL="742950" indent="-28575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2pPr>
            <a:lvl3pPr marL="11430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3pPr>
            <a:lvl4pPr marL="16002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4pPr>
            <a:lvl5pPr marL="20574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dirty="0" smtClean="0">
                <a:solidFill>
                  <a:schemeClr val="bg1"/>
                </a:solidFill>
                <a:ea typeface="宋体" charset="-122"/>
              </a:rPr>
              <a:t>智能问诊</a:t>
            </a:r>
            <a:endParaRPr lang="en-US" altLang="zh-CN" dirty="0">
              <a:solidFill>
                <a:schemeClr val="bg1"/>
              </a:solidFill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074451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>
            <a:off x="0" y="39303"/>
            <a:ext cx="121920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0" y="602917"/>
            <a:ext cx="121920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6"/>
          <p:cNvGrpSpPr/>
          <p:nvPr/>
        </p:nvGrpSpPr>
        <p:grpSpPr>
          <a:xfrm>
            <a:off x="0" y="89926"/>
            <a:ext cx="6282268" cy="470836"/>
            <a:chOff x="0" y="182880"/>
            <a:chExt cx="6207760" cy="327259"/>
          </a:xfrm>
        </p:grpSpPr>
        <p:sp>
          <p:nvSpPr>
            <p:cNvPr id="5" name="矩形 4"/>
            <p:cNvSpPr/>
            <p:nvPr/>
          </p:nvSpPr>
          <p:spPr>
            <a:xfrm>
              <a:off x="0" y="182880"/>
              <a:ext cx="6015789" cy="32725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等腰三角形 5"/>
            <p:cNvSpPr/>
            <p:nvPr/>
          </p:nvSpPr>
          <p:spPr>
            <a:xfrm rot="10800000" flipH="1">
              <a:off x="6015789" y="182880"/>
              <a:ext cx="191971" cy="327259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" name="矩形 8"/>
          <p:cNvSpPr/>
          <p:nvPr/>
        </p:nvSpPr>
        <p:spPr>
          <a:xfrm>
            <a:off x="412718" y="136444"/>
            <a:ext cx="2214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第一部分 </a:t>
            </a:r>
            <a:r>
              <a:rPr lang="en-US" altLang="zh-CN" dirty="0" smtClean="0">
                <a:solidFill>
                  <a:schemeClr val="bg1"/>
                </a:solidFill>
              </a:rPr>
              <a:t>|</a:t>
            </a:r>
            <a:r>
              <a:rPr lang="zh-CN" altLang="en-US" dirty="0" smtClean="0">
                <a:solidFill>
                  <a:schemeClr val="bg1"/>
                </a:solidFill>
              </a:rPr>
              <a:t> 项目</a:t>
            </a:r>
            <a:r>
              <a:rPr lang="zh-CN" altLang="en-US" dirty="0">
                <a:solidFill>
                  <a:schemeClr val="bg1"/>
                </a:solidFill>
              </a:rPr>
              <a:t>简介 </a:t>
            </a:r>
          </a:p>
        </p:txBody>
      </p:sp>
      <p:sp>
        <p:nvSpPr>
          <p:cNvPr id="11" name="等腰三角形 10"/>
          <p:cNvSpPr/>
          <p:nvPr/>
        </p:nvSpPr>
        <p:spPr>
          <a:xfrm rot="5400000">
            <a:off x="90952" y="206040"/>
            <a:ext cx="305471" cy="263337"/>
          </a:xfrm>
          <a:prstGeom prst="triangle">
            <a:avLst/>
          </a:prstGeom>
          <a:solidFill>
            <a:srgbClr val="F5C6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3" name="日期占位符 3"/>
          <p:cNvSpPr txBox="1">
            <a:spLocks/>
          </p:cNvSpPr>
          <p:nvPr/>
        </p:nvSpPr>
        <p:spPr bwMode="auto">
          <a:xfrm>
            <a:off x="9919356" y="6173055"/>
            <a:ext cx="2106882" cy="323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1pPr>
            <a:lvl2pPr marL="742950" indent="-28575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2pPr>
            <a:lvl3pPr marL="11430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3pPr>
            <a:lvl4pPr marL="16002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4pPr>
            <a:lvl5pPr marL="20574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dirty="0" smtClean="0">
                <a:solidFill>
                  <a:schemeClr val="tx1"/>
                </a:solidFill>
                <a:ea typeface="宋体" charset="-122"/>
              </a:rPr>
              <a:t>2017/12/17</a:t>
            </a:r>
            <a:endParaRPr lang="en-US" altLang="zh-CN" dirty="0">
              <a:solidFill>
                <a:schemeClr val="tx1"/>
              </a:solidFill>
              <a:ea typeface="宋体" charset="-122"/>
            </a:endParaRPr>
          </a:p>
        </p:txBody>
      </p:sp>
      <p:sp>
        <p:nvSpPr>
          <p:cNvPr id="54" name="页脚占位符 4"/>
          <p:cNvSpPr txBox="1">
            <a:spLocks/>
          </p:cNvSpPr>
          <p:nvPr/>
        </p:nvSpPr>
        <p:spPr bwMode="auto">
          <a:xfrm>
            <a:off x="357700" y="6213926"/>
            <a:ext cx="6403232" cy="316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1pPr>
            <a:lvl2pPr marL="742950" indent="-28575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2pPr>
            <a:lvl3pPr marL="11430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3pPr>
            <a:lvl4pPr marL="16002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4pPr>
            <a:lvl5pPr marL="20574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smtClean="0">
                <a:solidFill>
                  <a:schemeClr val="tx1"/>
                </a:solidFill>
              </a:rPr>
              <a:t>北京航空航天大学 软件学院 创新杯</a:t>
            </a:r>
            <a:endParaRPr lang="zh-CN" altLang="en-US" dirty="0">
              <a:solidFill>
                <a:schemeClr val="tx1"/>
              </a:solidFill>
              <a:ea typeface="宋体" charset="-122"/>
            </a:endParaRPr>
          </a:p>
        </p:txBody>
      </p:sp>
      <p:sp>
        <p:nvSpPr>
          <p:cNvPr id="55" name="日期占位符 3"/>
          <p:cNvSpPr txBox="1">
            <a:spLocks/>
          </p:cNvSpPr>
          <p:nvPr/>
        </p:nvSpPr>
        <p:spPr bwMode="auto">
          <a:xfrm>
            <a:off x="10758789" y="157645"/>
            <a:ext cx="1257335" cy="348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1pPr>
            <a:lvl2pPr marL="742950" indent="-28575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2pPr>
            <a:lvl3pPr marL="11430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3pPr>
            <a:lvl4pPr marL="16002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4pPr>
            <a:lvl5pPr marL="20574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smtClean="0">
                <a:solidFill>
                  <a:schemeClr val="tx1"/>
                </a:solidFill>
                <a:ea typeface="宋体" charset="-122"/>
              </a:rPr>
              <a:t>智能问诊</a:t>
            </a:r>
            <a:endParaRPr lang="en-US" altLang="zh-CN" dirty="0">
              <a:solidFill>
                <a:schemeClr val="tx1"/>
              </a:solidFill>
              <a:ea typeface="宋体" charset="-122"/>
            </a:endParaRPr>
          </a:p>
        </p:txBody>
      </p:sp>
      <p:grpSp>
        <p:nvGrpSpPr>
          <p:cNvPr id="56" name="组合 11"/>
          <p:cNvGrpSpPr/>
          <p:nvPr/>
        </p:nvGrpSpPr>
        <p:grpSpPr>
          <a:xfrm rot="1800000">
            <a:off x="947320" y="1318012"/>
            <a:ext cx="2781174" cy="2729858"/>
            <a:chOff x="4243137" y="1556583"/>
            <a:chExt cx="3705726" cy="3637353"/>
          </a:xfrm>
        </p:grpSpPr>
        <p:sp>
          <p:nvSpPr>
            <p:cNvPr id="57" name="等腰三角形 12"/>
            <p:cNvSpPr/>
            <p:nvPr/>
          </p:nvSpPr>
          <p:spPr>
            <a:xfrm>
              <a:off x="4243137" y="1556583"/>
              <a:ext cx="3705726" cy="3194591"/>
            </a:xfrm>
            <a:prstGeom prst="triangle">
              <a:avLst/>
            </a:prstGeom>
            <a:solidFill>
              <a:srgbClr val="F5C6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8" name="椭圆 57"/>
            <p:cNvSpPr/>
            <p:nvPr/>
          </p:nvSpPr>
          <p:spPr>
            <a:xfrm>
              <a:off x="4597667" y="2197270"/>
              <a:ext cx="2996666" cy="2996666"/>
            </a:xfrm>
            <a:prstGeom prst="ellipse">
              <a:avLst/>
            </a:prstGeom>
            <a:noFill/>
            <a:ln>
              <a:solidFill>
                <a:srgbClr val="F5C63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9" name="组合 14"/>
          <p:cNvGrpSpPr/>
          <p:nvPr/>
        </p:nvGrpSpPr>
        <p:grpSpPr>
          <a:xfrm rot="1800000">
            <a:off x="4722693" y="1318012"/>
            <a:ext cx="2781174" cy="2729858"/>
            <a:chOff x="4243137" y="1556583"/>
            <a:chExt cx="3705726" cy="3637353"/>
          </a:xfrm>
        </p:grpSpPr>
        <p:sp>
          <p:nvSpPr>
            <p:cNvPr id="60" name="等腰三角形 15"/>
            <p:cNvSpPr/>
            <p:nvPr/>
          </p:nvSpPr>
          <p:spPr>
            <a:xfrm>
              <a:off x="4243137" y="1556583"/>
              <a:ext cx="3705726" cy="3194591"/>
            </a:xfrm>
            <a:prstGeom prst="triangle">
              <a:avLst/>
            </a:prstGeom>
            <a:solidFill>
              <a:srgbClr val="F67A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1" name="椭圆 60"/>
            <p:cNvSpPr/>
            <p:nvPr/>
          </p:nvSpPr>
          <p:spPr>
            <a:xfrm>
              <a:off x="4597667" y="2197270"/>
              <a:ext cx="2996666" cy="2996666"/>
            </a:xfrm>
            <a:prstGeom prst="ellipse">
              <a:avLst/>
            </a:prstGeom>
            <a:noFill/>
            <a:ln>
              <a:solidFill>
                <a:srgbClr val="F67A3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62" name="组合 17"/>
          <p:cNvGrpSpPr/>
          <p:nvPr/>
        </p:nvGrpSpPr>
        <p:grpSpPr>
          <a:xfrm rot="1800000">
            <a:off x="8498066" y="1318012"/>
            <a:ext cx="2781174" cy="2729858"/>
            <a:chOff x="4243137" y="1556583"/>
            <a:chExt cx="3705726" cy="3637353"/>
          </a:xfrm>
        </p:grpSpPr>
        <p:sp>
          <p:nvSpPr>
            <p:cNvPr id="63" name="等腰三角形 18"/>
            <p:cNvSpPr/>
            <p:nvPr/>
          </p:nvSpPr>
          <p:spPr>
            <a:xfrm>
              <a:off x="4243137" y="1556583"/>
              <a:ext cx="3705726" cy="3194591"/>
            </a:xfrm>
            <a:prstGeom prst="triangle">
              <a:avLst/>
            </a:prstGeom>
            <a:solidFill>
              <a:srgbClr val="ED32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4" name="椭圆 63"/>
            <p:cNvSpPr/>
            <p:nvPr/>
          </p:nvSpPr>
          <p:spPr>
            <a:xfrm>
              <a:off x="4597667" y="2197270"/>
              <a:ext cx="2996666" cy="2996666"/>
            </a:xfrm>
            <a:prstGeom prst="ellipse">
              <a:avLst/>
            </a:prstGeom>
            <a:noFill/>
            <a:ln>
              <a:solidFill>
                <a:srgbClr val="ED322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65" name="Group 11"/>
          <p:cNvGrpSpPr>
            <a:grpSpLocks noChangeAspect="1"/>
          </p:cNvGrpSpPr>
          <p:nvPr/>
        </p:nvGrpSpPr>
        <p:grpSpPr bwMode="auto">
          <a:xfrm>
            <a:off x="5461887" y="2521149"/>
            <a:ext cx="907982" cy="644666"/>
            <a:chOff x="1407" y="1098"/>
            <a:chExt cx="800" cy="568"/>
          </a:xfrm>
          <a:solidFill>
            <a:schemeClr val="bg1"/>
          </a:solidFill>
        </p:grpSpPr>
        <p:sp>
          <p:nvSpPr>
            <p:cNvPr id="66" name="Freeform 12"/>
            <p:cNvSpPr>
              <a:spLocks noEditPoints="1"/>
            </p:cNvSpPr>
            <p:nvPr/>
          </p:nvSpPr>
          <p:spPr bwMode="auto">
            <a:xfrm>
              <a:off x="1494" y="1098"/>
              <a:ext cx="626" cy="423"/>
            </a:xfrm>
            <a:custGeom>
              <a:avLst/>
              <a:gdLst>
                <a:gd name="T0" fmla="*/ 621 w 628"/>
                <a:gd name="T1" fmla="*/ 7 h 423"/>
                <a:gd name="T2" fmla="*/ 605 w 628"/>
                <a:gd name="T3" fmla="*/ 0 h 423"/>
                <a:gd name="T4" fmla="*/ 23 w 628"/>
                <a:gd name="T5" fmla="*/ 0 h 423"/>
                <a:gd name="T6" fmla="*/ 7 w 628"/>
                <a:gd name="T7" fmla="*/ 7 h 423"/>
                <a:gd name="T8" fmla="*/ 0 w 628"/>
                <a:gd name="T9" fmla="*/ 23 h 423"/>
                <a:gd name="T10" fmla="*/ 0 w 628"/>
                <a:gd name="T11" fmla="*/ 423 h 423"/>
                <a:gd name="T12" fmla="*/ 628 w 628"/>
                <a:gd name="T13" fmla="*/ 423 h 423"/>
                <a:gd name="T14" fmla="*/ 628 w 628"/>
                <a:gd name="T15" fmla="*/ 23 h 423"/>
                <a:gd name="T16" fmla="*/ 621 w 628"/>
                <a:gd name="T17" fmla="*/ 7 h 423"/>
                <a:gd name="T18" fmla="*/ 314 w 628"/>
                <a:gd name="T19" fmla="*/ 13 h 423"/>
                <a:gd name="T20" fmla="*/ 321 w 628"/>
                <a:gd name="T21" fmla="*/ 20 h 423"/>
                <a:gd name="T22" fmla="*/ 314 w 628"/>
                <a:gd name="T23" fmla="*/ 27 h 423"/>
                <a:gd name="T24" fmla="*/ 307 w 628"/>
                <a:gd name="T25" fmla="*/ 20 h 423"/>
                <a:gd name="T26" fmla="*/ 314 w 628"/>
                <a:gd name="T27" fmla="*/ 13 h 423"/>
                <a:gd name="T28" fmla="*/ 587 w 628"/>
                <a:gd name="T29" fmla="*/ 382 h 423"/>
                <a:gd name="T30" fmla="*/ 41 w 628"/>
                <a:gd name="T31" fmla="*/ 382 h 423"/>
                <a:gd name="T32" fmla="*/ 41 w 628"/>
                <a:gd name="T33" fmla="*/ 41 h 423"/>
                <a:gd name="T34" fmla="*/ 587 w 628"/>
                <a:gd name="T35" fmla="*/ 41 h 423"/>
                <a:gd name="T36" fmla="*/ 587 w 628"/>
                <a:gd name="T37" fmla="*/ 382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28" h="423">
                  <a:moveTo>
                    <a:pt x="621" y="7"/>
                  </a:moveTo>
                  <a:cubicBezTo>
                    <a:pt x="617" y="2"/>
                    <a:pt x="611" y="0"/>
                    <a:pt x="605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17" y="0"/>
                    <a:pt x="11" y="2"/>
                    <a:pt x="7" y="7"/>
                  </a:cubicBezTo>
                  <a:cubicBezTo>
                    <a:pt x="2" y="11"/>
                    <a:pt x="0" y="17"/>
                    <a:pt x="0" y="23"/>
                  </a:cubicBezTo>
                  <a:cubicBezTo>
                    <a:pt x="0" y="423"/>
                    <a:pt x="0" y="423"/>
                    <a:pt x="0" y="423"/>
                  </a:cubicBezTo>
                  <a:cubicBezTo>
                    <a:pt x="628" y="423"/>
                    <a:pt x="628" y="423"/>
                    <a:pt x="628" y="423"/>
                  </a:cubicBezTo>
                  <a:cubicBezTo>
                    <a:pt x="628" y="23"/>
                    <a:pt x="628" y="23"/>
                    <a:pt x="628" y="23"/>
                  </a:cubicBezTo>
                  <a:cubicBezTo>
                    <a:pt x="628" y="17"/>
                    <a:pt x="626" y="11"/>
                    <a:pt x="621" y="7"/>
                  </a:cubicBezTo>
                  <a:close/>
                  <a:moveTo>
                    <a:pt x="314" y="13"/>
                  </a:moveTo>
                  <a:cubicBezTo>
                    <a:pt x="318" y="13"/>
                    <a:pt x="321" y="16"/>
                    <a:pt x="321" y="20"/>
                  </a:cubicBezTo>
                  <a:cubicBezTo>
                    <a:pt x="321" y="24"/>
                    <a:pt x="318" y="27"/>
                    <a:pt x="314" y="27"/>
                  </a:cubicBezTo>
                  <a:cubicBezTo>
                    <a:pt x="310" y="27"/>
                    <a:pt x="307" y="24"/>
                    <a:pt x="307" y="20"/>
                  </a:cubicBezTo>
                  <a:cubicBezTo>
                    <a:pt x="307" y="16"/>
                    <a:pt x="310" y="13"/>
                    <a:pt x="314" y="13"/>
                  </a:cubicBezTo>
                  <a:close/>
                  <a:moveTo>
                    <a:pt x="587" y="382"/>
                  </a:moveTo>
                  <a:cubicBezTo>
                    <a:pt x="41" y="382"/>
                    <a:pt x="41" y="382"/>
                    <a:pt x="41" y="382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587" y="41"/>
                    <a:pt x="587" y="41"/>
                    <a:pt x="587" y="41"/>
                  </a:cubicBezTo>
                  <a:lnTo>
                    <a:pt x="587" y="3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67" name="Freeform 13"/>
            <p:cNvSpPr>
              <a:spLocks noEditPoints="1"/>
            </p:cNvSpPr>
            <p:nvPr/>
          </p:nvSpPr>
          <p:spPr bwMode="auto">
            <a:xfrm>
              <a:off x="1407" y="1538"/>
              <a:ext cx="800" cy="97"/>
            </a:xfrm>
            <a:custGeom>
              <a:avLst/>
              <a:gdLst>
                <a:gd name="T0" fmla="*/ 87 w 802"/>
                <a:gd name="T1" fmla="*/ 0 h 97"/>
                <a:gd name="T2" fmla="*/ 4 w 802"/>
                <a:gd name="T3" fmla="*/ 83 h 97"/>
                <a:gd name="T4" fmla="*/ 2 w 802"/>
                <a:gd name="T5" fmla="*/ 92 h 97"/>
                <a:gd name="T6" fmla="*/ 10 w 802"/>
                <a:gd name="T7" fmla="*/ 97 h 97"/>
                <a:gd name="T8" fmla="*/ 792 w 802"/>
                <a:gd name="T9" fmla="*/ 97 h 97"/>
                <a:gd name="T10" fmla="*/ 800 w 802"/>
                <a:gd name="T11" fmla="*/ 92 h 97"/>
                <a:gd name="T12" fmla="*/ 798 w 802"/>
                <a:gd name="T13" fmla="*/ 83 h 97"/>
                <a:gd name="T14" fmla="*/ 715 w 802"/>
                <a:gd name="T15" fmla="*/ 0 h 97"/>
                <a:gd name="T16" fmla="*/ 87 w 802"/>
                <a:gd name="T17" fmla="*/ 0 h 97"/>
                <a:gd name="T18" fmla="*/ 711 w 802"/>
                <a:gd name="T19" fmla="*/ 47 h 97"/>
                <a:gd name="T20" fmla="*/ 712 w 802"/>
                <a:gd name="T21" fmla="*/ 54 h 97"/>
                <a:gd name="T22" fmla="*/ 706 w 802"/>
                <a:gd name="T23" fmla="*/ 58 h 97"/>
                <a:gd name="T24" fmla="*/ 484 w 802"/>
                <a:gd name="T25" fmla="*/ 58 h 97"/>
                <a:gd name="T26" fmla="*/ 485 w 802"/>
                <a:gd name="T27" fmla="*/ 64 h 97"/>
                <a:gd name="T28" fmla="*/ 484 w 802"/>
                <a:gd name="T29" fmla="*/ 67 h 97"/>
                <a:gd name="T30" fmla="*/ 481 w 802"/>
                <a:gd name="T31" fmla="*/ 69 h 97"/>
                <a:gd name="T32" fmla="*/ 321 w 802"/>
                <a:gd name="T33" fmla="*/ 69 h 97"/>
                <a:gd name="T34" fmla="*/ 318 w 802"/>
                <a:gd name="T35" fmla="*/ 67 h 97"/>
                <a:gd name="T36" fmla="*/ 317 w 802"/>
                <a:gd name="T37" fmla="*/ 64 h 97"/>
                <a:gd name="T38" fmla="*/ 318 w 802"/>
                <a:gd name="T39" fmla="*/ 58 h 97"/>
                <a:gd name="T40" fmla="*/ 96 w 802"/>
                <a:gd name="T41" fmla="*/ 58 h 97"/>
                <a:gd name="T42" fmla="*/ 90 w 802"/>
                <a:gd name="T43" fmla="*/ 54 h 97"/>
                <a:gd name="T44" fmla="*/ 91 w 802"/>
                <a:gd name="T45" fmla="*/ 47 h 97"/>
                <a:gd name="T46" fmla="*/ 113 w 802"/>
                <a:gd name="T47" fmla="*/ 20 h 97"/>
                <a:gd name="T48" fmla="*/ 689 w 802"/>
                <a:gd name="T49" fmla="*/ 20 h 97"/>
                <a:gd name="T50" fmla="*/ 711 w 802"/>
                <a:gd name="T51" fmla="*/ 4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802" h="97">
                  <a:moveTo>
                    <a:pt x="87" y="0"/>
                  </a:moveTo>
                  <a:cubicBezTo>
                    <a:pt x="4" y="83"/>
                    <a:pt x="4" y="83"/>
                    <a:pt x="4" y="83"/>
                  </a:cubicBezTo>
                  <a:cubicBezTo>
                    <a:pt x="1" y="85"/>
                    <a:pt x="0" y="89"/>
                    <a:pt x="2" y="92"/>
                  </a:cubicBezTo>
                  <a:cubicBezTo>
                    <a:pt x="3" y="95"/>
                    <a:pt x="6" y="97"/>
                    <a:pt x="10" y="97"/>
                  </a:cubicBezTo>
                  <a:cubicBezTo>
                    <a:pt x="792" y="97"/>
                    <a:pt x="792" y="97"/>
                    <a:pt x="792" y="97"/>
                  </a:cubicBezTo>
                  <a:cubicBezTo>
                    <a:pt x="796" y="97"/>
                    <a:pt x="799" y="95"/>
                    <a:pt x="800" y="92"/>
                  </a:cubicBezTo>
                  <a:cubicBezTo>
                    <a:pt x="802" y="89"/>
                    <a:pt x="801" y="85"/>
                    <a:pt x="798" y="83"/>
                  </a:cubicBezTo>
                  <a:cubicBezTo>
                    <a:pt x="715" y="0"/>
                    <a:pt x="715" y="0"/>
                    <a:pt x="715" y="0"/>
                  </a:cubicBezTo>
                  <a:lnTo>
                    <a:pt x="87" y="0"/>
                  </a:lnTo>
                  <a:close/>
                  <a:moveTo>
                    <a:pt x="711" y="47"/>
                  </a:moveTo>
                  <a:cubicBezTo>
                    <a:pt x="713" y="49"/>
                    <a:pt x="713" y="51"/>
                    <a:pt x="712" y="54"/>
                  </a:cubicBezTo>
                  <a:cubicBezTo>
                    <a:pt x="711" y="56"/>
                    <a:pt x="709" y="58"/>
                    <a:pt x="706" y="58"/>
                  </a:cubicBezTo>
                  <a:cubicBezTo>
                    <a:pt x="484" y="58"/>
                    <a:pt x="484" y="58"/>
                    <a:pt x="484" y="58"/>
                  </a:cubicBezTo>
                  <a:cubicBezTo>
                    <a:pt x="485" y="64"/>
                    <a:pt x="485" y="64"/>
                    <a:pt x="485" y="64"/>
                  </a:cubicBezTo>
                  <a:cubicBezTo>
                    <a:pt x="485" y="65"/>
                    <a:pt x="485" y="66"/>
                    <a:pt x="484" y="67"/>
                  </a:cubicBezTo>
                  <a:cubicBezTo>
                    <a:pt x="483" y="68"/>
                    <a:pt x="482" y="69"/>
                    <a:pt x="481" y="69"/>
                  </a:cubicBezTo>
                  <a:cubicBezTo>
                    <a:pt x="321" y="69"/>
                    <a:pt x="321" y="69"/>
                    <a:pt x="321" y="69"/>
                  </a:cubicBezTo>
                  <a:cubicBezTo>
                    <a:pt x="320" y="69"/>
                    <a:pt x="319" y="68"/>
                    <a:pt x="318" y="67"/>
                  </a:cubicBezTo>
                  <a:cubicBezTo>
                    <a:pt x="317" y="66"/>
                    <a:pt x="317" y="65"/>
                    <a:pt x="317" y="64"/>
                  </a:cubicBezTo>
                  <a:cubicBezTo>
                    <a:pt x="318" y="58"/>
                    <a:pt x="318" y="58"/>
                    <a:pt x="318" y="58"/>
                  </a:cubicBezTo>
                  <a:cubicBezTo>
                    <a:pt x="96" y="58"/>
                    <a:pt x="96" y="58"/>
                    <a:pt x="96" y="58"/>
                  </a:cubicBezTo>
                  <a:cubicBezTo>
                    <a:pt x="93" y="58"/>
                    <a:pt x="91" y="56"/>
                    <a:pt x="90" y="54"/>
                  </a:cubicBezTo>
                  <a:cubicBezTo>
                    <a:pt x="89" y="51"/>
                    <a:pt x="89" y="49"/>
                    <a:pt x="91" y="47"/>
                  </a:cubicBezTo>
                  <a:cubicBezTo>
                    <a:pt x="113" y="20"/>
                    <a:pt x="113" y="20"/>
                    <a:pt x="113" y="20"/>
                  </a:cubicBezTo>
                  <a:cubicBezTo>
                    <a:pt x="689" y="20"/>
                    <a:pt x="689" y="20"/>
                    <a:pt x="689" y="20"/>
                  </a:cubicBezTo>
                  <a:lnTo>
                    <a:pt x="711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68" name="Freeform 14"/>
            <p:cNvSpPr>
              <a:spLocks noEditPoints="1"/>
            </p:cNvSpPr>
            <p:nvPr/>
          </p:nvSpPr>
          <p:spPr bwMode="auto">
            <a:xfrm>
              <a:off x="1408" y="1637"/>
              <a:ext cx="798" cy="29"/>
            </a:xfrm>
            <a:custGeom>
              <a:avLst/>
              <a:gdLst>
                <a:gd name="T0" fmla="*/ 791 w 800"/>
                <a:gd name="T1" fmla="*/ 3 h 29"/>
                <a:gd name="T2" fmla="*/ 469 w 800"/>
                <a:gd name="T3" fmla="*/ 3 h 29"/>
                <a:gd name="T4" fmla="*/ 468 w 800"/>
                <a:gd name="T5" fmla="*/ 6 h 29"/>
                <a:gd name="T6" fmla="*/ 461 w 800"/>
                <a:gd name="T7" fmla="*/ 9 h 29"/>
                <a:gd name="T8" fmla="*/ 339 w 800"/>
                <a:gd name="T9" fmla="*/ 9 h 29"/>
                <a:gd name="T10" fmla="*/ 332 w 800"/>
                <a:gd name="T11" fmla="*/ 6 h 29"/>
                <a:gd name="T12" fmla="*/ 331 w 800"/>
                <a:gd name="T13" fmla="*/ 3 h 29"/>
                <a:gd name="T14" fmla="*/ 9 w 800"/>
                <a:gd name="T15" fmla="*/ 3 h 29"/>
                <a:gd name="T16" fmla="*/ 0 w 800"/>
                <a:gd name="T17" fmla="*/ 0 h 29"/>
                <a:gd name="T18" fmla="*/ 0 w 800"/>
                <a:gd name="T19" fmla="*/ 9 h 29"/>
                <a:gd name="T20" fmla="*/ 6 w 800"/>
                <a:gd name="T21" fmla="*/ 23 h 29"/>
                <a:gd name="T22" fmla="*/ 21 w 800"/>
                <a:gd name="T23" fmla="*/ 29 h 29"/>
                <a:gd name="T24" fmla="*/ 779 w 800"/>
                <a:gd name="T25" fmla="*/ 29 h 29"/>
                <a:gd name="T26" fmla="*/ 794 w 800"/>
                <a:gd name="T27" fmla="*/ 23 h 29"/>
                <a:gd name="T28" fmla="*/ 800 w 800"/>
                <a:gd name="T29" fmla="*/ 9 h 29"/>
                <a:gd name="T30" fmla="*/ 800 w 800"/>
                <a:gd name="T31" fmla="*/ 0 h 29"/>
                <a:gd name="T32" fmla="*/ 791 w 800"/>
                <a:gd name="T33" fmla="*/ 3 h 29"/>
                <a:gd name="T34" fmla="*/ 72 w 800"/>
                <a:gd name="T35" fmla="*/ 21 h 29"/>
                <a:gd name="T36" fmla="*/ 68 w 800"/>
                <a:gd name="T37" fmla="*/ 16 h 29"/>
                <a:gd name="T38" fmla="*/ 72 w 800"/>
                <a:gd name="T39" fmla="*/ 12 h 29"/>
                <a:gd name="T40" fmla="*/ 77 w 800"/>
                <a:gd name="T41" fmla="*/ 16 h 29"/>
                <a:gd name="T42" fmla="*/ 72 w 800"/>
                <a:gd name="T43" fmla="*/ 21 h 29"/>
                <a:gd name="T44" fmla="*/ 94 w 800"/>
                <a:gd name="T45" fmla="*/ 21 h 29"/>
                <a:gd name="T46" fmla="*/ 89 w 800"/>
                <a:gd name="T47" fmla="*/ 16 h 29"/>
                <a:gd name="T48" fmla="*/ 94 w 800"/>
                <a:gd name="T49" fmla="*/ 12 h 29"/>
                <a:gd name="T50" fmla="*/ 98 w 800"/>
                <a:gd name="T51" fmla="*/ 16 h 29"/>
                <a:gd name="T52" fmla="*/ 94 w 800"/>
                <a:gd name="T53" fmla="*/ 21 h 29"/>
                <a:gd name="T54" fmla="*/ 115 w 800"/>
                <a:gd name="T55" fmla="*/ 21 h 29"/>
                <a:gd name="T56" fmla="*/ 111 w 800"/>
                <a:gd name="T57" fmla="*/ 16 h 29"/>
                <a:gd name="T58" fmla="*/ 115 w 800"/>
                <a:gd name="T59" fmla="*/ 12 h 29"/>
                <a:gd name="T60" fmla="*/ 120 w 800"/>
                <a:gd name="T61" fmla="*/ 16 h 29"/>
                <a:gd name="T62" fmla="*/ 115 w 800"/>
                <a:gd name="T63" fmla="*/ 2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800" h="29">
                  <a:moveTo>
                    <a:pt x="791" y="3"/>
                  </a:moveTo>
                  <a:cubicBezTo>
                    <a:pt x="469" y="3"/>
                    <a:pt x="469" y="3"/>
                    <a:pt x="469" y="3"/>
                  </a:cubicBezTo>
                  <a:cubicBezTo>
                    <a:pt x="469" y="4"/>
                    <a:pt x="468" y="5"/>
                    <a:pt x="468" y="6"/>
                  </a:cubicBezTo>
                  <a:cubicBezTo>
                    <a:pt x="466" y="8"/>
                    <a:pt x="463" y="9"/>
                    <a:pt x="461" y="9"/>
                  </a:cubicBezTo>
                  <a:cubicBezTo>
                    <a:pt x="339" y="9"/>
                    <a:pt x="339" y="9"/>
                    <a:pt x="339" y="9"/>
                  </a:cubicBezTo>
                  <a:cubicBezTo>
                    <a:pt x="337" y="9"/>
                    <a:pt x="334" y="8"/>
                    <a:pt x="332" y="6"/>
                  </a:cubicBezTo>
                  <a:cubicBezTo>
                    <a:pt x="332" y="5"/>
                    <a:pt x="331" y="4"/>
                    <a:pt x="331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5" y="3"/>
                    <a:pt x="2" y="2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14"/>
                    <a:pt x="2" y="19"/>
                    <a:pt x="6" y="23"/>
                  </a:cubicBezTo>
                  <a:cubicBezTo>
                    <a:pt x="10" y="27"/>
                    <a:pt x="15" y="29"/>
                    <a:pt x="21" y="29"/>
                  </a:cubicBezTo>
                  <a:cubicBezTo>
                    <a:pt x="779" y="29"/>
                    <a:pt x="779" y="29"/>
                    <a:pt x="779" y="29"/>
                  </a:cubicBezTo>
                  <a:cubicBezTo>
                    <a:pt x="785" y="29"/>
                    <a:pt x="790" y="27"/>
                    <a:pt x="794" y="23"/>
                  </a:cubicBezTo>
                  <a:cubicBezTo>
                    <a:pt x="798" y="19"/>
                    <a:pt x="800" y="14"/>
                    <a:pt x="800" y="9"/>
                  </a:cubicBezTo>
                  <a:cubicBezTo>
                    <a:pt x="800" y="0"/>
                    <a:pt x="800" y="0"/>
                    <a:pt x="800" y="0"/>
                  </a:cubicBezTo>
                  <a:cubicBezTo>
                    <a:pt x="798" y="2"/>
                    <a:pt x="795" y="3"/>
                    <a:pt x="791" y="3"/>
                  </a:cubicBezTo>
                  <a:close/>
                  <a:moveTo>
                    <a:pt x="72" y="21"/>
                  </a:moveTo>
                  <a:cubicBezTo>
                    <a:pt x="70" y="21"/>
                    <a:pt x="68" y="19"/>
                    <a:pt x="68" y="16"/>
                  </a:cubicBezTo>
                  <a:cubicBezTo>
                    <a:pt x="68" y="14"/>
                    <a:pt x="70" y="12"/>
                    <a:pt x="72" y="12"/>
                  </a:cubicBezTo>
                  <a:cubicBezTo>
                    <a:pt x="75" y="12"/>
                    <a:pt x="77" y="14"/>
                    <a:pt x="77" y="16"/>
                  </a:cubicBezTo>
                  <a:cubicBezTo>
                    <a:pt x="77" y="19"/>
                    <a:pt x="75" y="21"/>
                    <a:pt x="72" y="21"/>
                  </a:cubicBezTo>
                  <a:close/>
                  <a:moveTo>
                    <a:pt x="94" y="21"/>
                  </a:moveTo>
                  <a:cubicBezTo>
                    <a:pt x="91" y="21"/>
                    <a:pt x="89" y="19"/>
                    <a:pt x="89" y="16"/>
                  </a:cubicBezTo>
                  <a:cubicBezTo>
                    <a:pt x="89" y="14"/>
                    <a:pt x="91" y="12"/>
                    <a:pt x="94" y="12"/>
                  </a:cubicBezTo>
                  <a:cubicBezTo>
                    <a:pt x="96" y="12"/>
                    <a:pt x="98" y="14"/>
                    <a:pt x="98" y="16"/>
                  </a:cubicBezTo>
                  <a:cubicBezTo>
                    <a:pt x="98" y="19"/>
                    <a:pt x="96" y="21"/>
                    <a:pt x="94" y="21"/>
                  </a:cubicBezTo>
                  <a:close/>
                  <a:moveTo>
                    <a:pt x="115" y="21"/>
                  </a:moveTo>
                  <a:cubicBezTo>
                    <a:pt x="113" y="21"/>
                    <a:pt x="111" y="19"/>
                    <a:pt x="111" y="16"/>
                  </a:cubicBezTo>
                  <a:cubicBezTo>
                    <a:pt x="111" y="14"/>
                    <a:pt x="113" y="12"/>
                    <a:pt x="115" y="12"/>
                  </a:cubicBezTo>
                  <a:cubicBezTo>
                    <a:pt x="118" y="12"/>
                    <a:pt x="120" y="14"/>
                    <a:pt x="120" y="16"/>
                  </a:cubicBezTo>
                  <a:cubicBezTo>
                    <a:pt x="120" y="19"/>
                    <a:pt x="118" y="21"/>
                    <a:pt x="115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69" name="Freeform 15"/>
            <p:cNvSpPr>
              <a:spLocks/>
            </p:cNvSpPr>
            <p:nvPr/>
          </p:nvSpPr>
          <p:spPr bwMode="auto">
            <a:xfrm>
              <a:off x="1624" y="1386"/>
              <a:ext cx="48" cy="56"/>
            </a:xfrm>
            <a:custGeom>
              <a:avLst/>
              <a:gdLst>
                <a:gd name="T0" fmla="*/ 48 w 48"/>
                <a:gd name="T1" fmla="*/ 56 h 56"/>
                <a:gd name="T2" fmla="*/ 0 w 48"/>
                <a:gd name="T3" fmla="*/ 56 h 56"/>
                <a:gd name="T4" fmla="*/ 0 w 48"/>
                <a:gd name="T5" fmla="*/ 5 h 56"/>
                <a:gd name="T6" fmla="*/ 2 w 48"/>
                <a:gd name="T7" fmla="*/ 2 h 56"/>
                <a:gd name="T8" fmla="*/ 5 w 48"/>
                <a:gd name="T9" fmla="*/ 0 h 56"/>
                <a:gd name="T10" fmla="*/ 43 w 48"/>
                <a:gd name="T11" fmla="*/ 0 h 56"/>
                <a:gd name="T12" fmla="*/ 47 w 48"/>
                <a:gd name="T13" fmla="*/ 2 h 56"/>
                <a:gd name="T14" fmla="*/ 48 w 48"/>
                <a:gd name="T15" fmla="*/ 5 h 56"/>
                <a:gd name="T16" fmla="*/ 48 w 48"/>
                <a:gd name="T1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56">
                  <a:moveTo>
                    <a:pt x="48" y="56"/>
                  </a:moveTo>
                  <a:cubicBezTo>
                    <a:pt x="0" y="56"/>
                    <a:pt x="0" y="56"/>
                    <a:pt x="0" y="56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4"/>
                    <a:pt x="1" y="3"/>
                    <a:pt x="2" y="2"/>
                  </a:cubicBezTo>
                  <a:cubicBezTo>
                    <a:pt x="3" y="1"/>
                    <a:pt x="4" y="0"/>
                    <a:pt x="5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4" y="0"/>
                    <a:pt x="46" y="1"/>
                    <a:pt x="47" y="2"/>
                  </a:cubicBezTo>
                  <a:cubicBezTo>
                    <a:pt x="48" y="3"/>
                    <a:pt x="48" y="4"/>
                    <a:pt x="48" y="5"/>
                  </a:cubicBezTo>
                  <a:cubicBezTo>
                    <a:pt x="48" y="56"/>
                    <a:pt x="48" y="56"/>
                    <a:pt x="48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70" name="Freeform 16"/>
            <p:cNvSpPr>
              <a:spLocks/>
            </p:cNvSpPr>
            <p:nvPr/>
          </p:nvSpPr>
          <p:spPr bwMode="auto">
            <a:xfrm>
              <a:off x="1723" y="1314"/>
              <a:ext cx="47" cy="128"/>
            </a:xfrm>
            <a:custGeom>
              <a:avLst/>
              <a:gdLst>
                <a:gd name="T0" fmla="*/ 47 w 47"/>
                <a:gd name="T1" fmla="*/ 128 h 128"/>
                <a:gd name="T2" fmla="*/ 0 w 47"/>
                <a:gd name="T3" fmla="*/ 128 h 128"/>
                <a:gd name="T4" fmla="*/ 0 w 47"/>
                <a:gd name="T5" fmla="*/ 5 h 128"/>
                <a:gd name="T6" fmla="*/ 1 w 47"/>
                <a:gd name="T7" fmla="*/ 2 h 128"/>
                <a:gd name="T8" fmla="*/ 5 w 47"/>
                <a:gd name="T9" fmla="*/ 0 h 128"/>
                <a:gd name="T10" fmla="*/ 42 w 47"/>
                <a:gd name="T11" fmla="*/ 0 h 128"/>
                <a:gd name="T12" fmla="*/ 46 w 47"/>
                <a:gd name="T13" fmla="*/ 2 h 128"/>
                <a:gd name="T14" fmla="*/ 47 w 47"/>
                <a:gd name="T15" fmla="*/ 5 h 128"/>
                <a:gd name="T16" fmla="*/ 47 w 47"/>
                <a:gd name="T17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128">
                  <a:moveTo>
                    <a:pt x="47" y="128"/>
                  </a:moveTo>
                  <a:cubicBezTo>
                    <a:pt x="0" y="128"/>
                    <a:pt x="0" y="128"/>
                    <a:pt x="0" y="128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4"/>
                    <a:pt x="0" y="3"/>
                    <a:pt x="1" y="2"/>
                  </a:cubicBezTo>
                  <a:cubicBezTo>
                    <a:pt x="2" y="1"/>
                    <a:pt x="3" y="0"/>
                    <a:pt x="5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4" y="0"/>
                    <a:pt x="45" y="1"/>
                    <a:pt x="46" y="2"/>
                  </a:cubicBezTo>
                  <a:cubicBezTo>
                    <a:pt x="47" y="3"/>
                    <a:pt x="47" y="4"/>
                    <a:pt x="47" y="5"/>
                  </a:cubicBezTo>
                  <a:lnTo>
                    <a:pt x="47" y="1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71" name="Freeform 17"/>
            <p:cNvSpPr>
              <a:spLocks/>
            </p:cNvSpPr>
            <p:nvPr/>
          </p:nvSpPr>
          <p:spPr bwMode="auto">
            <a:xfrm>
              <a:off x="1821" y="1353"/>
              <a:ext cx="48" cy="89"/>
            </a:xfrm>
            <a:custGeom>
              <a:avLst/>
              <a:gdLst>
                <a:gd name="T0" fmla="*/ 48 w 48"/>
                <a:gd name="T1" fmla="*/ 89 h 89"/>
                <a:gd name="T2" fmla="*/ 0 w 48"/>
                <a:gd name="T3" fmla="*/ 89 h 89"/>
                <a:gd name="T4" fmla="*/ 0 w 48"/>
                <a:gd name="T5" fmla="*/ 6 h 89"/>
                <a:gd name="T6" fmla="*/ 1 w 48"/>
                <a:gd name="T7" fmla="*/ 2 h 89"/>
                <a:gd name="T8" fmla="*/ 5 w 48"/>
                <a:gd name="T9" fmla="*/ 0 h 89"/>
                <a:gd name="T10" fmla="*/ 43 w 48"/>
                <a:gd name="T11" fmla="*/ 0 h 89"/>
                <a:gd name="T12" fmla="*/ 46 w 48"/>
                <a:gd name="T13" fmla="*/ 2 h 89"/>
                <a:gd name="T14" fmla="*/ 48 w 48"/>
                <a:gd name="T15" fmla="*/ 6 h 89"/>
                <a:gd name="T16" fmla="*/ 48 w 48"/>
                <a:gd name="T17" fmla="*/ 8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89">
                  <a:moveTo>
                    <a:pt x="48" y="89"/>
                  </a:moveTo>
                  <a:cubicBezTo>
                    <a:pt x="0" y="89"/>
                    <a:pt x="0" y="89"/>
                    <a:pt x="0" y="8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4"/>
                    <a:pt x="0" y="3"/>
                    <a:pt x="1" y="2"/>
                  </a:cubicBezTo>
                  <a:cubicBezTo>
                    <a:pt x="2" y="1"/>
                    <a:pt x="4" y="0"/>
                    <a:pt x="5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4" y="0"/>
                    <a:pt x="45" y="1"/>
                    <a:pt x="46" y="2"/>
                  </a:cubicBezTo>
                  <a:cubicBezTo>
                    <a:pt x="47" y="3"/>
                    <a:pt x="48" y="4"/>
                    <a:pt x="48" y="6"/>
                  </a:cubicBezTo>
                  <a:cubicBezTo>
                    <a:pt x="48" y="89"/>
                    <a:pt x="48" y="89"/>
                    <a:pt x="48" y="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72" name="Freeform 18"/>
            <p:cNvSpPr>
              <a:spLocks/>
            </p:cNvSpPr>
            <p:nvPr/>
          </p:nvSpPr>
          <p:spPr bwMode="auto">
            <a:xfrm>
              <a:off x="1901" y="1205"/>
              <a:ext cx="84" cy="237"/>
            </a:xfrm>
            <a:custGeom>
              <a:avLst/>
              <a:gdLst>
                <a:gd name="T0" fmla="*/ 79 w 84"/>
                <a:gd name="T1" fmla="*/ 64 h 237"/>
                <a:gd name="T2" fmla="*/ 84 w 84"/>
                <a:gd name="T3" fmla="*/ 62 h 237"/>
                <a:gd name="T4" fmla="*/ 83 w 84"/>
                <a:gd name="T5" fmla="*/ 56 h 237"/>
                <a:gd name="T6" fmla="*/ 46 w 84"/>
                <a:gd name="T7" fmla="*/ 2 h 237"/>
                <a:gd name="T8" fmla="*/ 42 w 84"/>
                <a:gd name="T9" fmla="*/ 0 h 237"/>
                <a:gd name="T10" fmla="*/ 38 w 84"/>
                <a:gd name="T11" fmla="*/ 2 h 237"/>
                <a:gd name="T12" fmla="*/ 1 w 84"/>
                <a:gd name="T13" fmla="*/ 56 h 237"/>
                <a:gd name="T14" fmla="*/ 1 w 84"/>
                <a:gd name="T15" fmla="*/ 62 h 237"/>
                <a:gd name="T16" fmla="*/ 5 w 84"/>
                <a:gd name="T17" fmla="*/ 64 h 237"/>
                <a:gd name="T18" fmla="*/ 18 w 84"/>
                <a:gd name="T19" fmla="*/ 64 h 237"/>
                <a:gd name="T20" fmla="*/ 18 w 84"/>
                <a:gd name="T21" fmla="*/ 237 h 237"/>
                <a:gd name="T22" fmla="*/ 66 w 84"/>
                <a:gd name="T23" fmla="*/ 237 h 237"/>
                <a:gd name="T24" fmla="*/ 66 w 84"/>
                <a:gd name="T25" fmla="*/ 64 h 237"/>
                <a:gd name="T26" fmla="*/ 79 w 84"/>
                <a:gd name="T27" fmla="*/ 64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4" h="237">
                  <a:moveTo>
                    <a:pt x="79" y="64"/>
                  </a:moveTo>
                  <a:cubicBezTo>
                    <a:pt x="81" y="64"/>
                    <a:pt x="83" y="63"/>
                    <a:pt x="84" y="62"/>
                  </a:cubicBezTo>
                  <a:cubicBezTo>
                    <a:pt x="84" y="60"/>
                    <a:pt x="84" y="58"/>
                    <a:pt x="83" y="56"/>
                  </a:cubicBezTo>
                  <a:cubicBezTo>
                    <a:pt x="46" y="2"/>
                    <a:pt x="46" y="2"/>
                    <a:pt x="46" y="2"/>
                  </a:cubicBezTo>
                  <a:cubicBezTo>
                    <a:pt x="45" y="1"/>
                    <a:pt x="44" y="0"/>
                    <a:pt x="42" y="0"/>
                  </a:cubicBezTo>
                  <a:cubicBezTo>
                    <a:pt x="40" y="0"/>
                    <a:pt x="39" y="1"/>
                    <a:pt x="38" y="2"/>
                  </a:cubicBezTo>
                  <a:cubicBezTo>
                    <a:pt x="1" y="56"/>
                    <a:pt x="1" y="56"/>
                    <a:pt x="1" y="56"/>
                  </a:cubicBezTo>
                  <a:cubicBezTo>
                    <a:pt x="0" y="58"/>
                    <a:pt x="0" y="60"/>
                    <a:pt x="1" y="62"/>
                  </a:cubicBezTo>
                  <a:cubicBezTo>
                    <a:pt x="1" y="63"/>
                    <a:pt x="3" y="64"/>
                    <a:pt x="5" y="64"/>
                  </a:cubicBezTo>
                  <a:cubicBezTo>
                    <a:pt x="18" y="64"/>
                    <a:pt x="18" y="64"/>
                    <a:pt x="18" y="64"/>
                  </a:cubicBezTo>
                  <a:cubicBezTo>
                    <a:pt x="18" y="237"/>
                    <a:pt x="18" y="237"/>
                    <a:pt x="18" y="237"/>
                  </a:cubicBezTo>
                  <a:cubicBezTo>
                    <a:pt x="66" y="237"/>
                    <a:pt x="66" y="237"/>
                    <a:pt x="66" y="237"/>
                  </a:cubicBezTo>
                  <a:cubicBezTo>
                    <a:pt x="66" y="64"/>
                    <a:pt x="66" y="64"/>
                    <a:pt x="66" y="64"/>
                  </a:cubicBezTo>
                  <a:lnTo>
                    <a:pt x="79" y="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73" name="Freeform 19"/>
            <p:cNvSpPr>
              <a:spLocks/>
            </p:cNvSpPr>
            <p:nvPr/>
          </p:nvSpPr>
          <p:spPr bwMode="auto">
            <a:xfrm>
              <a:off x="1552" y="1187"/>
              <a:ext cx="510" cy="276"/>
            </a:xfrm>
            <a:custGeom>
              <a:avLst/>
              <a:gdLst>
                <a:gd name="T0" fmla="*/ 8 w 512"/>
                <a:gd name="T1" fmla="*/ 268 h 276"/>
                <a:gd name="T2" fmla="*/ 8 w 512"/>
                <a:gd name="T3" fmla="*/ 4 h 276"/>
                <a:gd name="T4" fmla="*/ 7 w 512"/>
                <a:gd name="T5" fmla="*/ 1 h 276"/>
                <a:gd name="T6" fmla="*/ 4 w 512"/>
                <a:gd name="T7" fmla="*/ 0 h 276"/>
                <a:gd name="T8" fmla="*/ 4 w 512"/>
                <a:gd name="T9" fmla="*/ 0 h 276"/>
                <a:gd name="T10" fmla="*/ 1 w 512"/>
                <a:gd name="T11" fmla="*/ 1 h 276"/>
                <a:gd name="T12" fmla="*/ 0 w 512"/>
                <a:gd name="T13" fmla="*/ 4 h 276"/>
                <a:gd name="T14" fmla="*/ 0 w 512"/>
                <a:gd name="T15" fmla="*/ 276 h 276"/>
                <a:gd name="T16" fmla="*/ 508 w 512"/>
                <a:gd name="T17" fmla="*/ 276 h 276"/>
                <a:gd name="T18" fmla="*/ 511 w 512"/>
                <a:gd name="T19" fmla="*/ 275 h 276"/>
                <a:gd name="T20" fmla="*/ 512 w 512"/>
                <a:gd name="T21" fmla="*/ 272 h 276"/>
                <a:gd name="T22" fmla="*/ 512 w 512"/>
                <a:gd name="T23" fmla="*/ 272 h 276"/>
                <a:gd name="T24" fmla="*/ 511 w 512"/>
                <a:gd name="T25" fmla="*/ 269 h 276"/>
                <a:gd name="T26" fmla="*/ 508 w 512"/>
                <a:gd name="T27" fmla="*/ 268 h 276"/>
                <a:gd name="T28" fmla="*/ 8 w 512"/>
                <a:gd name="T29" fmla="*/ 268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12" h="276">
                  <a:moveTo>
                    <a:pt x="8" y="268"/>
                  </a:move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8" y="2"/>
                    <a:pt x="7" y="1"/>
                  </a:cubicBezTo>
                  <a:cubicBezTo>
                    <a:pt x="6" y="1"/>
                    <a:pt x="5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0"/>
                    <a:pt x="2" y="1"/>
                    <a:pt x="1" y="1"/>
                  </a:cubicBezTo>
                  <a:cubicBezTo>
                    <a:pt x="0" y="2"/>
                    <a:pt x="0" y="3"/>
                    <a:pt x="0" y="4"/>
                  </a:cubicBezTo>
                  <a:cubicBezTo>
                    <a:pt x="0" y="276"/>
                    <a:pt x="0" y="276"/>
                    <a:pt x="0" y="276"/>
                  </a:cubicBezTo>
                  <a:cubicBezTo>
                    <a:pt x="508" y="276"/>
                    <a:pt x="508" y="276"/>
                    <a:pt x="508" y="276"/>
                  </a:cubicBezTo>
                  <a:cubicBezTo>
                    <a:pt x="509" y="276"/>
                    <a:pt x="510" y="276"/>
                    <a:pt x="511" y="275"/>
                  </a:cubicBezTo>
                  <a:cubicBezTo>
                    <a:pt x="512" y="274"/>
                    <a:pt x="512" y="273"/>
                    <a:pt x="512" y="272"/>
                  </a:cubicBezTo>
                  <a:cubicBezTo>
                    <a:pt x="512" y="272"/>
                    <a:pt x="512" y="272"/>
                    <a:pt x="512" y="272"/>
                  </a:cubicBezTo>
                  <a:cubicBezTo>
                    <a:pt x="512" y="271"/>
                    <a:pt x="512" y="270"/>
                    <a:pt x="511" y="269"/>
                  </a:cubicBezTo>
                  <a:cubicBezTo>
                    <a:pt x="510" y="268"/>
                    <a:pt x="509" y="268"/>
                    <a:pt x="508" y="268"/>
                  </a:cubicBezTo>
                  <a:cubicBezTo>
                    <a:pt x="8" y="268"/>
                    <a:pt x="8" y="268"/>
                    <a:pt x="8" y="2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74" name="Group 32"/>
          <p:cNvGrpSpPr>
            <a:grpSpLocks noChangeAspect="1"/>
          </p:cNvGrpSpPr>
          <p:nvPr/>
        </p:nvGrpSpPr>
        <p:grpSpPr bwMode="auto">
          <a:xfrm>
            <a:off x="9260242" y="2534814"/>
            <a:ext cx="907980" cy="644666"/>
            <a:chOff x="4354" y="1098"/>
            <a:chExt cx="800" cy="568"/>
          </a:xfrm>
          <a:solidFill>
            <a:schemeClr val="bg1"/>
          </a:solidFill>
        </p:grpSpPr>
        <p:sp>
          <p:nvSpPr>
            <p:cNvPr id="75" name="Freeform 33"/>
            <p:cNvSpPr>
              <a:spLocks noEditPoints="1"/>
            </p:cNvSpPr>
            <p:nvPr/>
          </p:nvSpPr>
          <p:spPr bwMode="auto">
            <a:xfrm>
              <a:off x="4441" y="1098"/>
              <a:ext cx="626" cy="423"/>
            </a:xfrm>
            <a:custGeom>
              <a:avLst/>
              <a:gdLst>
                <a:gd name="T0" fmla="*/ 621 w 628"/>
                <a:gd name="T1" fmla="*/ 7 h 423"/>
                <a:gd name="T2" fmla="*/ 605 w 628"/>
                <a:gd name="T3" fmla="*/ 0 h 423"/>
                <a:gd name="T4" fmla="*/ 24 w 628"/>
                <a:gd name="T5" fmla="*/ 0 h 423"/>
                <a:gd name="T6" fmla="*/ 7 w 628"/>
                <a:gd name="T7" fmla="*/ 7 h 423"/>
                <a:gd name="T8" fmla="*/ 0 w 628"/>
                <a:gd name="T9" fmla="*/ 23 h 423"/>
                <a:gd name="T10" fmla="*/ 0 w 628"/>
                <a:gd name="T11" fmla="*/ 423 h 423"/>
                <a:gd name="T12" fmla="*/ 628 w 628"/>
                <a:gd name="T13" fmla="*/ 423 h 423"/>
                <a:gd name="T14" fmla="*/ 628 w 628"/>
                <a:gd name="T15" fmla="*/ 23 h 423"/>
                <a:gd name="T16" fmla="*/ 621 w 628"/>
                <a:gd name="T17" fmla="*/ 7 h 423"/>
                <a:gd name="T18" fmla="*/ 314 w 628"/>
                <a:gd name="T19" fmla="*/ 13 h 423"/>
                <a:gd name="T20" fmla="*/ 321 w 628"/>
                <a:gd name="T21" fmla="*/ 20 h 423"/>
                <a:gd name="T22" fmla="*/ 314 w 628"/>
                <a:gd name="T23" fmla="*/ 27 h 423"/>
                <a:gd name="T24" fmla="*/ 307 w 628"/>
                <a:gd name="T25" fmla="*/ 20 h 423"/>
                <a:gd name="T26" fmla="*/ 314 w 628"/>
                <a:gd name="T27" fmla="*/ 13 h 423"/>
                <a:gd name="T28" fmla="*/ 587 w 628"/>
                <a:gd name="T29" fmla="*/ 382 h 423"/>
                <a:gd name="T30" fmla="*/ 41 w 628"/>
                <a:gd name="T31" fmla="*/ 382 h 423"/>
                <a:gd name="T32" fmla="*/ 41 w 628"/>
                <a:gd name="T33" fmla="*/ 41 h 423"/>
                <a:gd name="T34" fmla="*/ 587 w 628"/>
                <a:gd name="T35" fmla="*/ 41 h 423"/>
                <a:gd name="T36" fmla="*/ 587 w 628"/>
                <a:gd name="T37" fmla="*/ 382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28" h="423">
                  <a:moveTo>
                    <a:pt x="621" y="7"/>
                  </a:moveTo>
                  <a:cubicBezTo>
                    <a:pt x="617" y="2"/>
                    <a:pt x="611" y="0"/>
                    <a:pt x="605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17" y="0"/>
                    <a:pt x="11" y="2"/>
                    <a:pt x="7" y="7"/>
                  </a:cubicBezTo>
                  <a:cubicBezTo>
                    <a:pt x="2" y="11"/>
                    <a:pt x="0" y="17"/>
                    <a:pt x="0" y="23"/>
                  </a:cubicBezTo>
                  <a:cubicBezTo>
                    <a:pt x="0" y="423"/>
                    <a:pt x="0" y="423"/>
                    <a:pt x="0" y="423"/>
                  </a:cubicBezTo>
                  <a:cubicBezTo>
                    <a:pt x="628" y="423"/>
                    <a:pt x="628" y="423"/>
                    <a:pt x="628" y="423"/>
                  </a:cubicBezTo>
                  <a:cubicBezTo>
                    <a:pt x="628" y="23"/>
                    <a:pt x="628" y="23"/>
                    <a:pt x="628" y="23"/>
                  </a:cubicBezTo>
                  <a:cubicBezTo>
                    <a:pt x="628" y="17"/>
                    <a:pt x="626" y="11"/>
                    <a:pt x="621" y="7"/>
                  </a:cubicBezTo>
                  <a:close/>
                  <a:moveTo>
                    <a:pt x="314" y="13"/>
                  </a:moveTo>
                  <a:cubicBezTo>
                    <a:pt x="318" y="13"/>
                    <a:pt x="321" y="16"/>
                    <a:pt x="321" y="20"/>
                  </a:cubicBezTo>
                  <a:cubicBezTo>
                    <a:pt x="321" y="24"/>
                    <a:pt x="318" y="27"/>
                    <a:pt x="314" y="27"/>
                  </a:cubicBezTo>
                  <a:cubicBezTo>
                    <a:pt x="310" y="27"/>
                    <a:pt x="307" y="24"/>
                    <a:pt x="307" y="20"/>
                  </a:cubicBezTo>
                  <a:cubicBezTo>
                    <a:pt x="307" y="16"/>
                    <a:pt x="310" y="13"/>
                    <a:pt x="314" y="13"/>
                  </a:cubicBezTo>
                  <a:close/>
                  <a:moveTo>
                    <a:pt x="587" y="382"/>
                  </a:moveTo>
                  <a:cubicBezTo>
                    <a:pt x="41" y="382"/>
                    <a:pt x="41" y="382"/>
                    <a:pt x="41" y="382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587" y="41"/>
                    <a:pt x="587" y="41"/>
                    <a:pt x="587" y="41"/>
                  </a:cubicBezTo>
                  <a:lnTo>
                    <a:pt x="587" y="3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76" name="Freeform 34"/>
            <p:cNvSpPr>
              <a:spLocks noEditPoints="1"/>
            </p:cNvSpPr>
            <p:nvPr/>
          </p:nvSpPr>
          <p:spPr bwMode="auto">
            <a:xfrm>
              <a:off x="4354" y="1538"/>
              <a:ext cx="800" cy="97"/>
            </a:xfrm>
            <a:custGeom>
              <a:avLst/>
              <a:gdLst>
                <a:gd name="T0" fmla="*/ 87 w 802"/>
                <a:gd name="T1" fmla="*/ 0 h 97"/>
                <a:gd name="T2" fmla="*/ 4 w 802"/>
                <a:gd name="T3" fmla="*/ 83 h 97"/>
                <a:gd name="T4" fmla="*/ 2 w 802"/>
                <a:gd name="T5" fmla="*/ 92 h 97"/>
                <a:gd name="T6" fmla="*/ 10 w 802"/>
                <a:gd name="T7" fmla="*/ 97 h 97"/>
                <a:gd name="T8" fmla="*/ 792 w 802"/>
                <a:gd name="T9" fmla="*/ 97 h 97"/>
                <a:gd name="T10" fmla="*/ 800 w 802"/>
                <a:gd name="T11" fmla="*/ 92 h 97"/>
                <a:gd name="T12" fmla="*/ 798 w 802"/>
                <a:gd name="T13" fmla="*/ 83 h 97"/>
                <a:gd name="T14" fmla="*/ 715 w 802"/>
                <a:gd name="T15" fmla="*/ 0 h 97"/>
                <a:gd name="T16" fmla="*/ 87 w 802"/>
                <a:gd name="T17" fmla="*/ 0 h 97"/>
                <a:gd name="T18" fmla="*/ 711 w 802"/>
                <a:gd name="T19" fmla="*/ 47 h 97"/>
                <a:gd name="T20" fmla="*/ 712 w 802"/>
                <a:gd name="T21" fmla="*/ 54 h 97"/>
                <a:gd name="T22" fmla="*/ 706 w 802"/>
                <a:gd name="T23" fmla="*/ 58 h 97"/>
                <a:gd name="T24" fmla="*/ 484 w 802"/>
                <a:gd name="T25" fmla="*/ 58 h 97"/>
                <a:gd name="T26" fmla="*/ 485 w 802"/>
                <a:gd name="T27" fmla="*/ 64 h 97"/>
                <a:gd name="T28" fmla="*/ 484 w 802"/>
                <a:gd name="T29" fmla="*/ 67 h 97"/>
                <a:gd name="T30" fmla="*/ 481 w 802"/>
                <a:gd name="T31" fmla="*/ 69 h 97"/>
                <a:gd name="T32" fmla="*/ 321 w 802"/>
                <a:gd name="T33" fmla="*/ 69 h 97"/>
                <a:gd name="T34" fmla="*/ 318 w 802"/>
                <a:gd name="T35" fmla="*/ 67 h 97"/>
                <a:gd name="T36" fmla="*/ 317 w 802"/>
                <a:gd name="T37" fmla="*/ 64 h 97"/>
                <a:gd name="T38" fmla="*/ 318 w 802"/>
                <a:gd name="T39" fmla="*/ 58 h 97"/>
                <a:gd name="T40" fmla="*/ 96 w 802"/>
                <a:gd name="T41" fmla="*/ 58 h 97"/>
                <a:gd name="T42" fmla="*/ 90 w 802"/>
                <a:gd name="T43" fmla="*/ 54 h 97"/>
                <a:gd name="T44" fmla="*/ 91 w 802"/>
                <a:gd name="T45" fmla="*/ 47 h 97"/>
                <a:gd name="T46" fmla="*/ 113 w 802"/>
                <a:gd name="T47" fmla="*/ 20 h 97"/>
                <a:gd name="T48" fmla="*/ 689 w 802"/>
                <a:gd name="T49" fmla="*/ 20 h 97"/>
                <a:gd name="T50" fmla="*/ 711 w 802"/>
                <a:gd name="T51" fmla="*/ 4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802" h="97">
                  <a:moveTo>
                    <a:pt x="87" y="0"/>
                  </a:moveTo>
                  <a:cubicBezTo>
                    <a:pt x="4" y="83"/>
                    <a:pt x="4" y="83"/>
                    <a:pt x="4" y="83"/>
                  </a:cubicBezTo>
                  <a:cubicBezTo>
                    <a:pt x="1" y="85"/>
                    <a:pt x="0" y="89"/>
                    <a:pt x="2" y="92"/>
                  </a:cubicBezTo>
                  <a:cubicBezTo>
                    <a:pt x="3" y="95"/>
                    <a:pt x="6" y="97"/>
                    <a:pt x="10" y="97"/>
                  </a:cubicBezTo>
                  <a:cubicBezTo>
                    <a:pt x="792" y="97"/>
                    <a:pt x="792" y="97"/>
                    <a:pt x="792" y="97"/>
                  </a:cubicBezTo>
                  <a:cubicBezTo>
                    <a:pt x="796" y="97"/>
                    <a:pt x="799" y="95"/>
                    <a:pt x="800" y="92"/>
                  </a:cubicBezTo>
                  <a:cubicBezTo>
                    <a:pt x="802" y="89"/>
                    <a:pt x="801" y="85"/>
                    <a:pt x="798" y="83"/>
                  </a:cubicBezTo>
                  <a:cubicBezTo>
                    <a:pt x="715" y="0"/>
                    <a:pt x="715" y="0"/>
                    <a:pt x="715" y="0"/>
                  </a:cubicBezTo>
                  <a:lnTo>
                    <a:pt x="87" y="0"/>
                  </a:lnTo>
                  <a:close/>
                  <a:moveTo>
                    <a:pt x="711" y="47"/>
                  </a:moveTo>
                  <a:cubicBezTo>
                    <a:pt x="713" y="49"/>
                    <a:pt x="713" y="51"/>
                    <a:pt x="712" y="54"/>
                  </a:cubicBezTo>
                  <a:cubicBezTo>
                    <a:pt x="711" y="56"/>
                    <a:pt x="709" y="58"/>
                    <a:pt x="706" y="58"/>
                  </a:cubicBezTo>
                  <a:cubicBezTo>
                    <a:pt x="484" y="58"/>
                    <a:pt x="484" y="58"/>
                    <a:pt x="484" y="58"/>
                  </a:cubicBezTo>
                  <a:cubicBezTo>
                    <a:pt x="485" y="64"/>
                    <a:pt x="485" y="64"/>
                    <a:pt x="485" y="64"/>
                  </a:cubicBezTo>
                  <a:cubicBezTo>
                    <a:pt x="485" y="65"/>
                    <a:pt x="485" y="66"/>
                    <a:pt x="484" y="67"/>
                  </a:cubicBezTo>
                  <a:cubicBezTo>
                    <a:pt x="483" y="68"/>
                    <a:pt x="482" y="69"/>
                    <a:pt x="481" y="69"/>
                  </a:cubicBezTo>
                  <a:cubicBezTo>
                    <a:pt x="321" y="69"/>
                    <a:pt x="321" y="69"/>
                    <a:pt x="321" y="69"/>
                  </a:cubicBezTo>
                  <a:cubicBezTo>
                    <a:pt x="320" y="69"/>
                    <a:pt x="319" y="68"/>
                    <a:pt x="318" y="67"/>
                  </a:cubicBezTo>
                  <a:cubicBezTo>
                    <a:pt x="317" y="66"/>
                    <a:pt x="317" y="65"/>
                    <a:pt x="317" y="64"/>
                  </a:cubicBezTo>
                  <a:cubicBezTo>
                    <a:pt x="318" y="58"/>
                    <a:pt x="318" y="58"/>
                    <a:pt x="318" y="58"/>
                  </a:cubicBezTo>
                  <a:cubicBezTo>
                    <a:pt x="96" y="58"/>
                    <a:pt x="96" y="58"/>
                    <a:pt x="96" y="58"/>
                  </a:cubicBezTo>
                  <a:cubicBezTo>
                    <a:pt x="93" y="58"/>
                    <a:pt x="91" y="56"/>
                    <a:pt x="90" y="54"/>
                  </a:cubicBezTo>
                  <a:cubicBezTo>
                    <a:pt x="89" y="51"/>
                    <a:pt x="89" y="49"/>
                    <a:pt x="91" y="47"/>
                  </a:cubicBezTo>
                  <a:cubicBezTo>
                    <a:pt x="113" y="20"/>
                    <a:pt x="113" y="20"/>
                    <a:pt x="113" y="20"/>
                  </a:cubicBezTo>
                  <a:cubicBezTo>
                    <a:pt x="689" y="20"/>
                    <a:pt x="689" y="20"/>
                    <a:pt x="689" y="20"/>
                  </a:cubicBezTo>
                  <a:lnTo>
                    <a:pt x="711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77" name="Freeform 35"/>
            <p:cNvSpPr>
              <a:spLocks noEditPoints="1"/>
            </p:cNvSpPr>
            <p:nvPr/>
          </p:nvSpPr>
          <p:spPr bwMode="auto">
            <a:xfrm>
              <a:off x="4355" y="1637"/>
              <a:ext cx="798" cy="29"/>
            </a:xfrm>
            <a:custGeom>
              <a:avLst/>
              <a:gdLst>
                <a:gd name="T0" fmla="*/ 791 w 800"/>
                <a:gd name="T1" fmla="*/ 3 h 29"/>
                <a:gd name="T2" fmla="*/ 469 w 800"/>
                <a:gd name="T3" fmla="*/ 3 h 29"/>
                <a:gd name="T4" fmla="*/ 468 w 800"/>
                <a:gd name="T5" fmla="*/ 6 h 29"/>
                <a:gd name="T6" fmla="*/ 461 w 800"/>
                <a:gd name="T7" fmla="*/ 9 h 29"/>
                <a:gd name="T8" fmla="*/ 339 w 800"/>
                <a:gd name="T9" fmla="*/ 9 h 29"/>
                <a:gd name="T10" fmla="*/ 332 w 800"/>
                <a:gd name="T11" fmla="*/ 6 h 29"/>
                <a:gd name="T12" fmla="*/ 331 w 800"/>
                <a:gd name="T13" fmla="*/ 3 h 29"/>
                <a:gd name="T14" fmla="*/ 9 w 800"/>
                <a:gd name="T15" fmla="*/ 3 h 29"/>
                <a:gd name="T16" fmla="*/ 0 w 800"/>
                <a:gd name="T17" fmla="*/ 0 h 29"/>
                <a:gd name="T18" fmla="*/ 0 w 800"/>
                <a:gd name="T19" fmla="*/ 9 h 29"/>
                <a:gd name="T20" fmla="*/ 6 w 800"/>
                <a:gd name="T21" fmla="*/ 23 h 29"/>
                <a:gd name="T22" fmla="*/ 21 w 800"/>
                <a:gd name="T23" fmla="*/ 29 h 29"/>
                <a:gd name="T24" fmla="*/ 779 w 800"/>
                <a:gd name="T25" fmla="*/ 29 h 29"/>
                <a:gd name="T26" fmla="*/ 794 w 800"/>
                <a:gd name="T27" fmla="*/ 23 h 29"/>
                <a:gd name="T28" fmla="*/ 800 w 800"/>
                <a:gd name="T29" fmla="*/ 9 h 29"/>
                <a:gd name="T30" fmla="*/ 800 w 800"/>
                <a:gd name="T31" fmla="*/ 0 h 29"/>
                <a:gd name="T32" fmla="*/ 791 w 800"/>
                <a:gd name="T33" fmla="*/ 3 h 29"/>
                <a:gd name="T34" fmla="*/ 72 w 800"/>
                <a:gd name="T35" fmla="*/ 21 h 29"/>
                <a:gd name="T36" fmla="*/ 68 w 800"/>
                <a:gd name="T37" fmla="*/ 16 h 29"/>
                <a:gd name="T38" fmla="*/ 72 w 800"/>
                <a:gd name="T39" fmla="*/ 12 h 29"/>
                <a:gd name="T40" fmla="*/ 77 w 800"/>
                <a:gd name="T41" fmla="*/ 16 h 29"/>
                <a:gd name="T42" fmla="*/ 72 w 800"/>
                <a:gd name="T43" fmla="*/ 21 h 29"/>
                <a:gd name="T44" fmla="*/ 94 w 800"/>
                <a:gd name="T45" fmla="*/ 21 h 29"/>
                <a:gd name="T46" fmla="*/ 89 w 800"/>
                <a:gd name="T47" fmla="*/ 16 h 29"/>
                <a:gd name="T48" fmla="*/ 94 w 800"/>
                <a:gd name="T49" fmla="*/ 12 h 29"/>
                <a:gd name="T50" fmla="*/ 98 w 800"/>
                <a:gd name="T51" fmla="*/ 16 h 29"/>
                <a:gd name="T52" fmla="*/ 94 w 800"/>
                <a:gd name="T53" fmla="*/ 21 h 29"/>
                <a:gd name="T54" fmla="*/ 115 w 800"/>
                <a:gd name="T55" fmla="*/ 21 h 29"/>
                <a:gd name="T56" fmla="*/ 111 w 800"/>
                <a:gd name="T57" fmla="*/ 16 h 29"/>
                <a:gd name="T58" fmla="*/ 115 w 800"/>
                <a:gd name="T59" fmla="*/ 12 h 29"/>
                <a:gd name="T60" fmla="*/ 120 w 800"/>
                <a:gd name="T61" fmla="*/ 16 h 29"/>
                <a:gd name="T62" fmla="*/ 115 w 800"/>
                <a:gd name="T63" fmla="*/ 2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800" h="29">
                  <a:moveTo>
                    <a:pt x="791" y="3"/>
                  </a:moveTo>
                  <a:cubicBezTo>
                    <a:pt x="469" y="3"/>
                    <a:pt x="469" y="3"/>
                    <a:pt x="469" y="3"/>
                  </a:cubicBezTo>
                  <a:cubicBezTo>
                    <a:pt x="469" y="4"/>
                    <a:pt x="468" y="5"/>
                    <a:pt x="468" y="6"/>
                  </a:cubicBezTo>
                  <a:cubicBezTo>
                    <a:pt x="466" y="8"/>
                    <a:pt x="463" y="9"/>
                    <a:pt x="461" y="9"/>
                  </a:cubicBezTo>
                  <a:cubicBezTo>
                    <a:pt x="339" y="9"/>
                    <a:pt x="339" y="9"/>
                    <a:pt x="339" y="9"/>
                  </a:cubicBezTo>
                  <a:cubicBezTo>
                    <a:pt x="337" y="9"/>
                    <a:pt x="334" y="8"/>
                    <a:pt x="332" y="6"/>
                  </a:cubicBezTo>
                  <a:cubicBezTo>
                    <a:pt x="332" y="5"/>
                    <a:pt x="331" y="4"/>
                    <a:pt x="331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5" y="3"/>
                    <a:pt x="2" y="2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14"/>
                    <a:pt x="2" y="19"/>
                    <a:pt x="6" y="23"/>
                  </a:cubicBezTo>
                  <a:cubicBezTo>
                    <a:pt x="10" y="27"/>
                    <a:pt x="15" y="29"/>
                    <a:pt x="21" y="29"/>
                  </a:cubicBezTo>
                  <a:cubicBezTo>
                    <a:pt x="779" y="29"/>
                    <a:pt x="779" y="29"/>
                    <a:pt x="779" y="29"/>
                  </a:cubicBezTo>
                  <a:cubicBezTo>
                    <a:pt x="785" y="29"/>
                    <a:pt x="790" y="27"/>
                    <a:pt x="794" y="23"/>
                  </a:cubicBezTo>
                  <a:cubicBezTo>
                    <a:pt x="798" y="19"/>
                    <a:pt x="800" y="14"/>
                    <a:pt x="800" y="9"/>
                  </a:cubicBezTo>
                  <a:cubicBezTo>
                    <a:pt x="800" y="0"/>
                    <a:pt x="800" y="0"/>
                    <a:pt x="800" y="0"/>
                  </a:cubicBezTo>
                  <a:cubicBezTo>
                    <a:pt x="798" y="2"/>
                    <a:pt x="795" y="3"/>
                    <a:pt x="791" y="3"/>
                  </a:cubicBezTo>
                  <a:close/>
                  <a:moveTo>
                    <a:pt x="72" y="21"/>
                  </a:moveTo>
                  <a:cubicBezTo>
                    <a:pt x="70" y="21"/>
                    <a:pt x="68" y="19"/>
                    <a:pt x="68" y="16"/>
                  </a:cubicBezTo>
                  <a:cubicBezTo>
                    <a:pt x="68" y="14"/>
                    <a:pt x="70" y="12"/>
                    <a:pt x="72" y="12"/>
                  </a:cubicBezTo>
                  <a:cubicBezTo>
                    <a:pt x="75" y="12"/>
                    <a:pt x="77" y="14"/>
                    <a:pt x="77" y="16"/>
                  </a:cubicBezTo>
                  <a:cubicBezTo>
                    <a:pt x="77" y="19"/>
                    <a:pt x="75" y="21"/>
                    <a:pt x="72" y="21"/>
                  </a:cubicBezTo>
                  <a:close/>
                  <a:moveTo>
                    <a:pt x="94" y="21"/>
                  </a:moveTo>
                  <a:cubicBezTo>
                    <a:pt x="91" y="21"/>
                    <a:pt x="89" y="19"/>
                    <a:pt x="89" y="16"/>
                  </a:cubicBezTo>
                  <a:cubicBezTo>
                    <a:pt x="89" y="14"/>
                    <a:pt x="91" y="12"/>
                    <a:pt x="94" y="12"/>
                  </a:cubicBezTo>
                  <a:cubicBezTo>
                    <a:pt x="96" y="12"/>
                    <a:pt x="98" y="14"/>
                    <a:pt x="98" y="16"/>
                  </a:cubicBezTo>
                  <a:cubicBezTo>
                    <a:pt x="98" y="19"/>
                    <a:pt x="96" y="21"/>
                    <a:pt x="94" y="21"/>
                  </a:cubicBezTo>
                  <a:close/>
                  <a:moveTo>
                    <a:pt x="115" y="21"/>
                  </a:moveTo>
                  <a:cubicBezTo>
                    <a:pt x="113" y="21"/>
                    <a:pt x="111" y="19"/>
                    <a:pt x="111" y="16"/>
                  </a:cubicBezTo>
                  <a:cubicBezTo>
                    <a:pt x="111" y="14"/>
                    <a:pt x="113" y="12"/>
                    <a:pt x="115" y="12"/>
                  </a:cubicBezTo>
                  <a:cubicBezTo>
                    <a:pt x="118" y="12"/>
                    <a:pt x="120" y="14"/>
                    <a:pt x="120" y="16"/>
                  </a:cubicBezTo>
                  <a:cubicBezTo>
                    <a:pt x="120" y="19"/>
                    <a:pt x="118" y="21"/>
                    <a:pt x="115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78" name="Freeform 36"/>
            <p:cNvSpPr>
              <a:spLocks/>
            </p:cNvSpPr>
            <p:nvPr/>
          </p:nvSpPr>
          <p:spPr bwMode="auto">
            <a:xfrm>
              <a:off x="4702" y="1225"/>
              <a:ext cx="50" cy="48"/>
            </a:xfrm>
            <a:custGeom>
              <a:avLst/>
              <a:gdLst>
                <a:gd name="T0" fmla="*/ 50 w 50"/>
                <a:gd name="T1" fmla="*/ 24 h 48"/>
                <a:gd name="T2" fmla="*/ 47 w 50"/>
                <a:gd name="T3" fmla="*/ 36 h 48"/>
                <a:gd name="T4" fmla="*/ 40 w 50"/>
                <a:gd name="T5" fmla="*/ 30 h 48"/>
                <a:gd name="T6" fmla="*/ 41 w 50"/>
                <a:gd name="T7" fmla="*/ 24 h 48"/>
                <a:gd name="T8" fmla="*/ 25 w 50"/>
                <a:gd name="T9" fmla="*/ 8 h 48"/>
                <a:gd name="T10" fmla="*/ 9 w 50"/>
                <a:gd name="T11" fmla="*/ 24 h 48"/>
                <a:gd name="T12" fmla="*/ 19 w 50"/>
                <a:gd name="T13" fmla="*/ 40 h 48"/>
                <a:gd name="T14" fmla="*/ 19 w 50"/>
                <a:gd name="T15" fmla="*/ 48 h 48"/>
                <a:gd name="T16" fmla="*/ 0 w 50"/>
                <a:gd name="T17" fmla="*/ 24 h 48"/>
                <a:gd name="T18" fmla="*/ 25 w 50"/>
                <a:gd name="T19" fmla="*/ 0 h 48"/>
                <a:gd name="T20" fmla="*/ 50 w 50"/>
                <a:gd name="T21" fmla="*/ 2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50" y="24"/>
                  </a:moveTo>
                  <a:cubicBezTo>
                    <a:pt x="50" y="29"/>
                    <a:pt x="48" y="33"/>
                    <a:pt x="47" y="36"/>
                  </a:cubicBezTo>
                  <a:cubicBezTo>
                    <a:pt x="40" y="30"/>
                    <a:pt x="40" y="30"/>
                    <a:pt x="40" y="30"/>
                  </a:cubicBezTo>
                  <a:cubicBezTo>
                    <a:pt x="41" y="28"/>
                    <a:pt x="41" y="26"/>
                    <a:pt x="41" y="24"/>
                  </a:cubicBezTo>
                  <a:cubicBezTo>
                    <a:pt x="41" y="15"/>
                    <a:pt x="34" y="8"/>
                    <a:pt x="25" y="8"/>
                  </a:cubicBezTo>
                  <a:cubicBezTo>
                    <a:pt x="16" y="8"/>
                    <a:pt x="9" y="15"/>
                    <a:pt x="9" y="24"/>
                  </a:cubicBezTo>
                  <a:cubicBezTo>
                    <a:pt x="9" y="31"/>
                    <a:pt x="13" y="37"/>
                    <a:pt x="19" y="40"/>
                  </a:cubicBezTo>
                  <a:cubicBezTo>
                    <a:pt x="19" y="48"/>
                    <a:pt x="19" y="48"/>
                    <a:pt x="19" y="48"/>
                  </a:cubicBezTo>
                  <a:cubicBezTo>
                    <a:pt x="8" y="45"/>
                    <a:pt x="0" y="36"/>
                    <a:pt x="0" y="24"/>
                  </a:cubicBezTo>
                  <a:cubicBezTo>
                    <a:pt x="0" y="11"/>
                    <a:pt x="11" y="0"/>
                    <a:pt x="25" y="0"/>
                  </a:cubicBezTo>
                  <a:cubicBezTo>
                    <a:pt x="39" y="0"/>
                    <a:pt x="50" y="11"/>
                    <a:pt x="50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79" name="Freeform 37"/>
            <p:cNvSpPr>
              <a:spLocks/>
            </p:cNvSpPr>
            <p:nvPr/>
          </p:nvSpPr>
          <p:spPr bwMode="auto">
            <a:xfrm>
              <a:off x="4682" y="1204"/>
              <a:ext cx="90" cy="90"/>
            </a:xfrm>
            <a:custGeom>
              <a:avLst/>
              <a:gdLst>
                <a:gd name="T0" fmla="*/ 45 w 90"/>
                <a:gd name="T1" fmla="*/ 0 h 90"/>
                <a:gd name="T2" fmla="*/ 0 w 90"/>
                <a:gd name="T3" fmla="*/ 45 h 90"/>
                <a:gd name="T4" fmla="*/ 39 w 90"/>
                <a:gd name="T5" fmla="*/ 90 h 90"/>
                <a:gd name="T6" fmla="*/ 39 w 90"/>
                <a:gd name="T7" fmla="*/ 82 h 90"/>
                <a:gd name="T8" fmla="*/ 8 w 90"/>
                <a:gd name="T9" fmla="*/ 45 h 90"/>
                <a:gd name="T10" fmla="*/ 45 w 90"/>
                <a:gd name="T11" fmla="*/ 9 h 90"/>
                <a:gd name="T12" fmla="*/ 82 w 90"/>
                <a:gd name="T13" fmla="*/ 45 h 90"/>
                <a:gd name="T14" fmla="*/ 75 w 90"/>
                <a:gd name="T15" fmla="*/ 66 h 90"/>
                <a:gd name="T16" fmla="*/ 81 w 90"/>
                <a:gd name="T17" fmla="*/ 72 h 90"/>
                <a:gd name="T18" fmla="*/ 90 w 90"/>
                <a:gd name="T19" fmla="*/ 45 h 90"/>
                <a:gd name="T20" fmla="*/ 45 w 90"/>
                <a:gd name="T21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0" h="90">
                  <a:moveTo>
                    <a:pt x="45" y="0"/>
                  </a:moveTo>
                  <a:cubicBezTo>
                    <a:pt x="20" y="0"/>
                    <a:pt x="0" y="21"/>
                    <a:pt x="0" y="45"/>
                  </a:cubicBezTo>
                  <a:cubicBezTo>
                    <a:pt x="0" y="68"/>
                    <a:pt x="17" y="87"/>
                    <a:pt x="39" y="90"/>
                  </a:cubicBezTo>
                  <a:cubicBezTo>
                    <a:pt x="39" y="82"/>
                    <a:pt x="39" y="82"/>
                    <a:pt x="39" y="82"/>
                  </a:cubicBezTo>
                  <a:cubicBezTo>
                    <a:pt x="21" y="79"/>
                    <a:pt x="8" y="64"/>
                    <a:pt x="8" y="45"/>
                  </a:cubicBezTo>
                  <a:cubicBezTo>
                    <a:pt x="8" y="25"/>
                    <a:pt x="25" y="9"/>
                    <a:pt x="45" y="9"/>
                  </a:cubicBezTo>
                  <a:cubicBezTo>
                    <a:pt x="65" y="9"/>
                    <a:pt x="82" y="25"/>
                    <a:pt x="82" y="45"/>
                  </a:cubicBezTo>
                  <a:cubicBezTo>
                    <a:pt x="82" y="53"/>
                    <a:pt x="79" y="60"/>
                    <a:pt x="75" y="66"/>
                  </a:cubicBezTo>
                  <a:cubicBezTo>
                    <a:pt x="81" y="72"/>
                    <a:pt x="81" y="72"/>
                    <a:pt x="81" y="72"/>
                  </a:cubicBezTo>
                  <a:cubicBezTo>
                    <a:pt x="87" y="65"/>
                    <a:pt x="90" y="55"/>
                    <a:pt x="90" y="45"/>
                  </a:cubicBezTo>
                  <a:cubicBezTo>
                    <a:pt x="90" y="21"/>
                    <a:pt x="70" y="0"/>
                    <a:pt x="4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80" name="Freeform 38"/>
            <p:cNvSpPr>
              <a:spLocks/>
            </p:cNvSpPr>
            <p:nvPr/>
          </p:nvSpPr>
          <p:spPr bwMode="auto">
            <a:xfrm>
              <a:off x="4727" y="1248"/>
              <a:ext cx="99" cy="167"/>
            </a:xfrm>
            <a:custGeom>
              <a:avLst/>
              <a:gdLst>
                <a:gd name="T0" fmla="*/ 0 w 99"/>
                <a:gd name="T1" fmla="*/ 1 h 167"/>
                <a:gd name="T2" fmla="*/ 0 w 99"/>
                <a:gd name="T3" fmla="*/ 1 h 167"/>
                <a:gd name="T4" fmla="*/ 0 w 99"/>
                <a:gd name="T5" fmla="*/ 143 h 167"/>
                <a:gd name="T6" fmla="*/ 0 w 99"/>
                <a:gd name="T7" fmla="*/ 143 h 167"/>
                <a:gd name="T8" fmla="*/ 1 w 99"/>
                <a:gd name="T9" fmla="*/ 143 h 167"/>
                <a:gd name="T10" fmla="*/ 1 w 99"/>
                <a:gd name="T11" fmla="*/ 143 h 167"/>
                <a:gd name="T12" fmla="*/ 29 w 99"/>
                <a:gd name="T13" fmla="*/ 119 h 167"/>
                <a:gd name="T14" fmla="*/ 29 w 99"/>
                <a:gd name="T15" fmla="*/ 119 h 167"/>
                <a:gd name="T16" fmla="*/ 29 w 99"/>
                <a:gd name="T17" fmla="*/ 119 h 167"/>
                <a:gd name="T18" fmla="*/ 30 w 99"/>
                <a:gd name="T19" fmla="*/ 119 h 167"/>
                <a:gd name="T20" fmla="*/ 47 w 99"/>
                <a:gd name="T21" fmla="*/ 163 h 167"/>
                <a:gd name="T22" fmla="*/ 50 w 99"/>
                <a:gd name="T23" fmla="*/ 166 h 167"/>
                <a:gd name="T24" fmla="*/ 54 w 99"/>
                <a:gd name="T25" fmla="*/ 166 h 167"/>
                <a:gd name="T26" fmla="*/ 76 w 99"/>
                <a:gd name="T27" fmla="*/ 157 h 167"/>
                <a:gd name="T28" fmla="*/ 79 w 99"/>
                <a:gd name="T29" fmla="*/ 155 h 167"/>
                <a:gd name="T30" fmla="*/ 79 w 99"/>
                <a:gd name="T31" fmla="*/ 151 h 167"/>
                <a:gd name="T32" fmla="*/ 61 w 99"/>
                <a:gd name="T33" fmla="*/ 107 h 167"/>
                <a:gd name="T34" fmla="*/ 61 w 99"/>
                <a:gd name="T35" fmla="*/ 106 h 167"/>
                <a:gd name="T36" fmla="*/ 61 w 99"/>
                <a:gd name="T37" fmla="*/ 106 h 167"/>
                <a:gd name="T38" fmla="*/ 62 w 99"/>
                <a:gd name="T39" fmla="*/ 106 h 167"/>
                <a:gd name="T40" fmla="*/ 98 w 99"/>
                <a:gd name="T41" fmla="*/ 104 h 167"/>
                <a:gd name="T42" fmla="*/ 99 w 99"/>
                <a:gd name="T43" fmla="*/ 104 h 167"/>
                <a:gd name="T44" fmla="*/ 99 w 99"/>
                <a:gd name="T45" fmla="*/ 104 h 167"/>
                <a:gd name="T46" fmla="*/ 99 w 99"/>
                <a:gd name="T47" fmla="*/ 103 h 167"/>
                <a:gd name="T48" fmla="*/ 1 w 99"/>
                <a:gd name="T49" fmla="*/ 1 h 167"/>
                <a:gd name="T50" fmla="*/ 0 w 99"/>
                <a:gd name="T51" fmla="*/ 1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99" h="167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1" y="143"/>
                    <a:pt x="1" y="143"/>
                    <a:pt x="1" y="143"/>
                  </a:cubicBezTo>
                  <a:cubicBezTo>
                    <a:pt x="1" y="143"/>
                    <a:pt x="1" y="143"/>
                    <a:pt x="1" y="143"/>
                  </a:cubicBezTo>
                  <a:cubicBezTo>
                    <a:pt x="29" y="119"/>
                    <a:pt x="29" y="119"/>
                    <a:pt x="29" y="119"/>
                  </a:cubicBezTo>
                  <a:cubicBezTo>
                    <a:pt x="29" y="119"/>
                    <a:pt x="29" y="119"/>
                    <a:pt x="29" y="119"/>
                  </a:cubicBezTo>
                  <a:cubicBezTo>
                    <a:pt x="29" y="119"/>
                    <a:pt x="29" y="119"/>
                    <a:pt x="29" y="119"/>
                  </a:cubicBezTo>
                  <a:cubicBezTo>
                    <a:pt x="29" y="119"/>
                    <a:pt x="30" y="119"/>
                    <a:pt x="30" y="119"/>
                  </a:cubicBezTo>
                  <a:cubicBezTo>
                    <a:pt x="47" y="163"/>
                    <a:pt x="47" y="163"/>
                    <a:pt x="47" y="163"/>
                  </a:cubicBezTo>
                  <a:cubicBezTo>
                    <a:pt x="48" y="164"/>
                    <a:pt x="49" y="165"/>
                    <a:pt x="50" y="166"/>
                  </a:cubicBezTo>
                  <a:cubicBezTo>
                    <a:pt x="52" y="167"/>
                    <a:pt x="53" y="167"/>
                    <a:pt x="54" y="166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7" y="157"/>
                    <a:pt x="78" y="156"/>
                    <a:pt x="79" y="155"/>
                  </a:cubicBezTo>
                  <a:cubicBezTo>
                    <a:pt x="79" y="153"/>
                    <a:pt x="79" y="152"/>
                    <a:pt x="79" y="151"/>
                  </a:cubicBezTo>
                  <a:cubicBezTo>
                    <a:pt x="61" y="107"/>
                    <a:pt x="61" y="107"/>
                    <a:pt x="61" y="107"/>
                  </a:cubicBezTo>
                  <a:cubicBezTo>
                    <a:pt x="61" y="106"/>
                    <a:pt x="61" y="106"/>
                    <a:pt x="61" y="106"/>
                  </a:cubicBezTo>
                  <a:cubicBezTo>
                    <a:pt x="61" y="106"/>
                    <a:pt x="61" y="106"/>
                    <a:pt x="61" y="106"/>
                  </a:cubicBezTo>
                  <a:cubicBezTo>
                    <a:pt x="61" y="106"/>
                    <a:pt x="62" y="106"/>
                    <a:pt x="62" y="106"/>
                  </a:cubicBezTo>
                  <a:cubicBezTo>
                    <a:pt x="98" y="104"/>
                    <a:pt x="98" y="104"/>
                    <a:pt x="98" y="104"/>
                  </a:cubicBezTo>
                  <a:cubicBezTo>
                    <a:pt x="98" y="104"/>
                    <a:pt x="98" y="104"/>
                    <a:pt x="99" y="104"/>
                  </a:cubicBezTo>
                  <a:cubicBezTo>
                    <a:pt x="99" y="104"/>
                    <a:pt x="99" y="104"/>
                    <a:pt x="99" y="104"/>
                  </a:cubicBezTo>
                  <a:cubicBezTo>
                    <a:pt x="99" y="104"/>
                    <a:pt x="99" y="103"/>
                    <a:pt x="99" y="103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0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81" name="Group 121"/>
          <p:cNvGrpSpPr>
            <a:grpSpLocks noChangeAspect="1"/>
          </p:cNvGrpSpPr>
          <p:nvPr/>
        </p:nvGrpSpPr>
        <p:grpSpPr bwMode="auto">
          <a:xfrm>
            <a:off x="1775645" y="2526011"/>
            <a:ext cx="754758" cy="642396"/>
            <a:chOff x="515" y="3088"/>
            <a:chExt cx="665" cy="566"/>
          </a:xfrm>
          <a:solidFill>
            <a:schemeClr val="bg1"/>
          </a:solidFill>
        </p:grpSpPr>
        <p:sp>
          <p:nvSpPr>
            <p:cNvPr id="82" name="Freeform 122"/>
            <p:cNvSpPr>
              <a:spLocks/>
            </p:cNvSpPr>
            <p:nvPr/>
          </p:nvSpPr>
          <p:spPr bwMode="auto">
            <a:xfrm>
              <a:off x="706" y="3550"/>
              <a:ext cx="283" cy="104"/>
            </a:xfrm>
            <a:custGeom>
              <a:avLst/>
              <a:gdLst>
                <a:gd name="T0" fmla="*/ 269 w 340"/>
                <a:gd name="T1" fmla="*/ 71 h 125"/>
                <a:gd name="T2" fmla="*/ 269 w 340"/>
                <a:gd name="T3" fmla="*/ 12 h 125"/>
                <a:gd name="T4" fmla="*/ 266 w 340"/>
                <a:gd name="T5" fmla="*/ 3 h 125"/>
                <a:gd name="T6" fmla="*/ 257 w 340"/>
                <a:gd name="T7" fmla="*/ 0 h 125"/>
                <a:gd name="T8" fmla="*/ 83 w 340"/>
                <a:gd name="T9" fmla="*/ 0 h 125"/>
                <a:gd name="T10" fmla="*/ 74 w 340"/>
                <a:gd name="T11" fmla="*/ 3 h 125"/>
                <a:gd name="T12" fmla="*/ 71 w 340"/>
                <a:gd name="T13" fmla="*/ 12 h 125"/>
                <a:gd name="T14" fmla="*/ 71 w 340"/>
                <a:gd name="T15" fmla="*/ 71 h 125"/>
                <a:gd name="T16" fmla="*/ 2 w 340"/>
                <a:gd name="T17" fmla="*/ 108 h 125"/>
                <a:gd name="T18" fmla="*/ 1 w 340"/>
                <a:gd name="T19" fmla="*/ 110 h 125"/>
                <a:gd name="T20" fmla="*/ 0 w 340"/>
                <a:gd name="T21" fmla="*/ 112 h 125"/>
                <a:gd name="T22" fmla="*/ 0 w 340"/>
                <a:gd name="T23" fmla="*/ 120 h 125"/>
                <a:gd name="T24" fmla="*/ 1 w 340"/>
                <a:gd name="T25" fmla="*/ 124 h 125"/>
                <a:gd name="T26" fmla="*/ 5 w 340"/>
                <a:gd name="T27" fmla="*/ 125 h 125"/>
                <a:gd name="T28" fmla="*/ 335 w 340"/>
                <a:gd name="T29" fmla="*/ 125 h 125"/>
                <a:gd name="T30" fmla="*/ 339 w 340"/>
                <a:gd name="T31" fmla="*/ 124 h 125"/>
                <a:gd name="T32" fmla="*/ 340 w 340"/>
                <a:gd name="T33" fmla="*/ 120 h 125"/>
                <a:gd name="T34" fmla="*/ 340 w 340"/>
                <a:gd name="T35" fmla="*/ 112 h 125"/>
                <a:gd name="T36" fmla="*/ 339 w 340"/>
                <a:gd name="T37" fmla="*/ 110 h 125"/>
                <a:gd name="T38" fmla="*/ 338 w 340"/>
                <a:gd name="T39" fmla="*/ 108 h 125"/>
                <a:gd name="T40" fmla="*/ 269 w 340"/>
                <a:gd name="T41" fmla="*/ 71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40" h="125">
                  <a:moveTo>
                    <a:pt x="269" y="71"/>
                  </a:moveTo>
                  <a:cubicBezTo>
                    <a:pt x="269" y="12"/>
                    <a:pt x="269" y="12"/>
                    <a:pt x="269" y="12"/>
                  </a:cubicBezTo>
                  <a:cubicBezTo>
                    <a:pt x="269" y="9"/>
                    <a:pt x="268" y="6"/>
                    <a:pt x="266" y="3"/>
                  </a:cubicBezTo>
                  <a:cubicBezTo>
                    <a:pt x="263" y="1"/>
                    <a:pt x="260" y="0"/>
                    <a:pt x="257" y="0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80" y="0"/>
                    <a:pt x="77" y="1"/>
                    <a:pt x="74" y="3"/>
                  </a:cubicBezTo>
                  <a:cubicBezTo>
                    <a:pt x="72" y="6"/>
                    <a:pt x="71" y="9"/>
                    <a:pt x="71" y="12"/>
                  </a:cubicBezTo>
                  <a:cubicBezTo>
                    <a:pt x="71" y="71"/>
                    <a:pt x="71" y="71"/>
                    <a:pt x="71" y="71"/>
                  </a:cubicBezTo>
                  <a:cubicBezTo>
                    <a:pt x="2" y="108"/>
                    <a:pt x="2" y="108"/>
                    <a:pt x="2" y="108"/>
                  </a:cubicBezTo>
                  <a:cubicBezTo>
                    <a:pt x="2" y="109"/>
                    <a:pt x="1" y="109"/>
                    <a:pt x="1" y="110"/>
                  </a:cubicBezTo>
                  <a:cubicBezTo>
                    <a:pt x="0" y="111"/>
                    <a:pt x="0" y="111"/>
                    <a:pt x="0" y="112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122"/>
                    <a:pt x="1" y="123"/>
                    <a:pt x="1" y="124"/>
                  </a:cubicBezTo>
                  <a:cubicBezTo>
                    <a:pt x="2" y="124"/>
                    <a:pt x="3" y="125"/>
                    <a:pt x="5" y="125"/>
                  </a:cubicBezTo>
                  <a:cubicBezTo>
                    <a:pt x="335" y="125"/>
                    <a:pt x="335" y="125"/>
                    <a:pt x="335" y="125"/>
                  </a:cubicBezTo>
                  <a:cubicBezTo>
                    <a:pt x="337" y="125"/>
                    <a:pt x="338" y="124"/>
                    <a:pt x="339" y="124"/>
                  </a:cubicBezTo>
                  <a:cubicBezTo>
                    <a:pt x="339" y="123"/>
                    <a:pt x="340" y="122"/>
                    <a:pt x="340" y="120"/>
                  </a:cubicBezTo>
                  <a:cubicBezTo>
                    <a:pt x="340" y="112"/>
                    <a:pt x="340" y="112"/>
                    <a:pt x="340" y="112"/>
                  </a:cubicBezTo>
                  <a:cubicBezTo>
                    <a:pt x="340" y="111"/>
                    <a:pt x="340" y="111"/>
                    <a:pt x="339" y="110"/>
                  </a:cubicBezTo>
                  <a:cubicBezTo>
                    <a:pt x="339" y="109"/>
                    <a:pt x="338" y="109"/>
                    <a:pt x="338" y="108"/>
                  </a:cubicBezTo>
                  <a:lnTo>
                    <a:pt x="269" y="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83" name="Freeform 123"/>
            <p:cNvSpPr>
              <a:spLocks noEditPoints="1"/>
            </p:cNvSpPr>
            <p:nvPr/>
          </p:nvSpPr>
          <p:spPr bwMode="auto">
            <a:xfrm>
              <a:off x="515" y="3088"/>
              <a:ext cx="665" cy="449"/>
            </a:xfrm>
            <a:custGeom>
              <a:avLst/>
              <a:gdLst>
                <a:gd name="T0" fmla="*/ 791 w 800"/>
                <a:gd name="T1" fmla="*/ 9 h 539"/>
                <a:gd name="T2" fmla="*/ 770 w 800"/>
                <a:gd name="T3" fmla="*/ 0 h 539"/>
                <a:gd name="T4" fmla="*/ 30 w 800"/>
                <a:gd name="T5" fmla="*/ 0 h 539"/>
                <a:gd name="T6" fmla="*/ 9 w 800"/>
                <a:gd name="T7" fmla="*/ 9 h 539"/>
                <a:gd name="T8" fmla="*/ 0 w 800"/>
                <a:gd name="T9" fmla="*/ 30 h 539"/>
                <a:gd name="T10" fmla="*/ 0 w 800"/>
                <a:gd name="T11" fmla="*/ 509 h 539"/>
                <a:gd name="T12" fmla="*/ 9 w 800"/>
                <a:gd name="T13" fmla="*/ 530 h 539"/>
                <a:gd name="T14" fmla="*/ 30 w 800"/>
                <a:gd name="T15" fmla="*/ 539 h 539"/>
                <a:gd name="T16" fmla="*/ 770 w 800"/>
                <a:gd name="T17" fmla="*/ 539 h 539"/>
                <a:gd name="T18" fmla="*/ 791 w 800"/>
                <a:gd name="T19" fmla="*/ 530 h 539"/>
                <a:gd name="T20" fmla="*/ 800 w 800"/>
                <a:gd name="T21" fmla="*/ 509 h 539"/>
                <a:gd name="T22" fmla="*/ 800 w 800"/>
                <a:gd name="T23" fmla="*/ 30 h 539"/>
                <a:gd name="T24" fmla="*/ 791 w 800"/>
                <a:gd name="T25" fmla="*/ 9 h 539"/>
                <a:gd name="T26" fmla="*/ 400 w 800"/>
                <a:gd name="T27" fmla="*/ 526 h 539"/>
                <a:gd name="T28" fmla="*/ 387 w 800"/>
                <a:gd name="T29" fmla="*/ 513 h 539"/>
                <a:gd name="T30" fmla="*/ 400 w 800"/>
                <a:gd name="T31" fmla="*/ 500 h 539"/>
                <a:gd name="T32" fmla="*/ 413 w 800"/>
                <a:gd name="T33" fmla="*/ 513 h 539"/>
                <a:gd name="T34" fmla="*/ 400 w 800"/>
                <a:gd name="T35" fmla="*/ 526 h 539"/>
                <a:gd name="T36" fmla="*/ 748 w 800"/>
                <a:gd name="T37" fmla="*/ 487 h 539"/>
                <a:gd name="T38" fmla="*/ 52 w 800"/>
                <a:gd name="T39" fmla="*/ 487 h 539"/>
                <a:gd name="T40" fmla="*/ 52 w 800"/>
                <a:gd name="T41" fmla="*/ 52 h 539"/>
                <a:gd name="T42" fmla="*/ 748 w 800"/>
                <a:gd name="T43" fmla="*/ 52 h 539"/>
                <a:gd name="T44" fmla="*/ 748 w 800"/>
                <a:gd name="T45" fmla="*/ 487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800" h="539">
                  <a:moveTo>
                    <a:pt x="791" y="9"/>
                  </a:moveTo>
                  <a:cubicBezTo>
                    <a:pt x="785" y="3"/>
                    <a:pt x="778" y="0"/>
                    <a:pt x="770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22" y="0"/>
                    <a:pt x="15" y="3"/>
                    <a:pt x="9" y="9"/>
                  </a:cubicBezTo>
                  <a:cubicBezTo>
                    <a:pt x="3" y="15"/>
                    <a:pt x="0" y="23"/>
                    <a:pt x="0" y="30"/>
                  </a:cubicBezTo>
                  <a:cubicBezTo>
                    <a:pt x="0" y="509"/>
                    <a:pt x="0" y="509"/>
                    <a:pt x="0" y="509"/>
                  </a:cubicBezTo>
                  <a:cubicBezTo>
                    <a:pt x="0" y="517"/>
                    <a:pt x="3" y="525"/>
                    <a:pt x="9" y="530"/>
                  </a:cubicBezTo>
                  <a:cubicBezTo>
                    <a:pt x="15" y="536"/>
                    <a:pt x="22" y="539"/>
                    <a:pt x="30" y="539"/>
                  </a:cubicBezTo>
                  <a:cubicBezTo>
                    <a:pt x="770" y="539"/>
                    <a:pt x="770" y="539"/>
                    <a:pt x="770" y="539"/>
                  </a:cubicBezTo>
                  <a:cubicBezTo>
                    <a:pt x="778" y="539"/>
                    <a:pt x="785" y="536"/>
                    <a:pt x="791" y="530"/>
                  </a:cubicBezTo>
                  <a:cubicBezTo>
                    <a:pt x="797" y="525"/>
                    <a:pt x="800" y="517"/>
                    <a:pt x="800" y="509"/>
                  </a:cubicBezTo>
                  <a:cubicBezTo>
                    <a:pt x="800" y="30"/>
                    <a:pt x="800" y="30"/>
                    <a:pt x="800" y="30"/>
                  </a:cubicBezTo>
                  <a:cubicBezTo>
                    <a:pt x="800" y="23"/>
                    <a:pt x="797" y="15"/>
                    <a:pt x="791" y="9"/>
                  </a:cubicBezTo>
                  <a:close/>
                  <a:moveTo>
                    <a:pt x="400" y="526"/>
                  </a:moveTo>
                  <a:cubicBezTo>
                    <a:pt x="393" y="526"/>
                    <a:pt x="387" y="521"/>
                    <a:pt x="387" y="513"/>
                  </a:cubicBezTo>
                  <a:cubicBezTo>
                    <a:pt x="387" y="506"/>
                    <a:pt x="393" y="500"/>
                    <a:pt x="400" y="500"/>
                  </a:cubicBezTo>
                  <a:cubicBezTo>
                    <a:pt x="407" y="500"/>
                    <a:pt x="413" y="506"/>
                    <a:pt x="413" y="513"/>
                  </a:cubicBezTo>
                  <a:cubicBezTo>
                    <a:pt x="413" y="521"/>
                    <a:pt x="407" y="526"/>
                    <a:pt x="400" y="526"/>
                  </a:cubicBezTo>
                  <a:close/>
                  <a:moveTo>
                    <a:pt x="748" y="487"/>
                  </a:moveTo>
                  <a:cubicBezTo>
                    <a:pt x="52" y="487"/>
                    <a:pt x="52" y="487"/>
                    <a:pt x="52" y="487"/>
                  </a:cubicBezTo>
                  <a:cubicBezTo>
                    <a:pt x="52" y="52"/>
                    <a:pt x="52" y="52"/>
                    <a:pt x="52" y="52"/>
                  </a:cubicBezTo>
                  <a:cubicBezTo>
                    <a:pt x="748" y="52"/>
                    <a:pt x="748" y="52"/>
                    <a:pt x="748" y="52"/>
                  </a:cubicBezTo>
                  <a:lnTo>
                    <a:pt x="748" y="48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84" name="Freeform 124"/>
            <p:cNvSpPr>
              <a:spLocks/>
            </p:cNvSpPr>
            <p:nvPr/>
          </p:nvSpPr>
          <p:spPr bwMode="auto">
            <a:xfrm>
              <a:off x="646" y="3459"/>
              <a:ext cx="56" cy="9"/>
            </a:xfrm>
            <a:custGeom>
              <a:avLst/>
              <a:gdLst>
                <a:gd name="T0" fmla="*/ 6 w 67"/>
                <a:gd name="T1" fmla="*/ 0 h 11"/>
                <a:gd name="T2" fmla="*/ 2 w 67"/>
                <a:gd name="T3" fmla="*/ 2 h 11"/>
                <a:gd name="T4" fmla="*/ 0 w 67"/>
                <a:gd name="T5" fmla="*/ 6 h 11"/>
                <a:gd name="T6" fmla="*/ 0 w 67"/>
                <a:gd name="T7" fmla="*/ 11 h 11"/>
                <a:gd name="T8" fmla="*/ 67 w 67"/>
                <a:gd name="T9" fmla="*/ 11 h 11"/>
                <a:gd name="T10" fmla="*/ 67 w 67"/>
                <a:gd name="T11" fmla="*/ 6 h 11"/>
                <a:gd name="T12" fmla="*/ 65 w 67"/>
                <a:gd name="T13" fmla="*/ 2 h 11"/>
                <a:gd name="T14" fmla="*/ 61 w 67"/>
                <a:gd name="T15" fmla="*/ 0 h 11"/>
                <a:gd name="T16" fmla="*/ 6 w 67"/>
                <a:gd name="T17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11">
                  <a:moveTo>
                    <a:pt x="6" y="0"/>
                  </a:moveTo>
                  <a:cubicBezTo>
                    <a:pt x="4" y="0"/>
                    <a:pt x="3" y="1"/>
                    <a:pt x="2" y="2"/>
                  </a:cubicBezTo>
                  <a:cubicBezTo>
                    <a:pt x="0" y="3"/>
                    <a:pt x="0" y="5"/>
                    <a:pt x="0" y="6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67" y="11"/>
                    <a:pt x="67" y="11"/>
                    <a:pt x="67" y="11"/>
                  </a:cubicBezTo>
                  <a:cubicBezTo>
                    <a:pt x="67" y="6"/>
                    <a:pt x="67" y="6"/>
                    <a:pt x="67" y="6"/>
                  </a:cubicBezTo>
                  <a:cubicBezTo>
                    <a:pt x="67" y="5"/>
                    <a:pt x="66" y="3"/>
                    <a:pt x="65" y="2"/>
                  </a:cubicBezTo>
                  <a:cubicBezTo>
                    <a:pt x="64" y="1"/>
                    <a:pt x="62" y="0"/>
                    <a:pt x="61" y="0"/>
                  </a:cubicBez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85" name="Freeform 125"/>
            <p:cNvSpPr>
              <a:spLocks/>
            </p:cNvSpPr>
            <p:nvPr/>
          </p:nvSpPr>
          <p:spPr bwMode="auto">
            <a:xfrm>
              <a:off x="715" y="3395"/>
              <a:ext cx="55" cy="73"/>
            </a:xfrm>
            <a:custGeom>
              <a:avLst/>
              <a:gdLst>
                <a:gd name="T0" fmla="*/ 6 w 67"/>
                <a:gd name="T1" fmla="*/ 0 h 88"/>
                <a:gd name="T2" fmla="*/ 2 w 67"/>
                <a:gd name="T3" fmla="*/ 1 h 88"/>
                <a:gd name="T4" fmla="*/ 0 w 67"/>
                <a:gd name="T5" fmla="*/ 6 h 88"/>
                <a:gd name="T6" fmla="*/ 0 w 67"/>
                <a:gd name="T7" fmla="*/ 88 h 88"/>
                <a:gd name="T8" fmla="*/ 67 w 67"/>
                <a:gd name="T9" fmla="*/ 88 h 88"/>
                <a:gd name="T10" fmla="*/ 67 w 67"/>
                <a:gd name="T11" fmla="*/ 6 h 88"/>
                <a:gd name="T12" fmla="*/ 65 w 67"/>
                <a:gd name="T13" fmla="*/ 1 h 88"/>
                <a:gd name="T14" fmla="*/ 61 w 67"/>
                <a:gd name="T15" fmla="*/ 0 h 88"/>
                <a:gd name="T16" fmla="*/ 6 w 67"/>
                <a:gd name="T17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88">
                  <a:moveTo>
                    <a:pt x="6" y="0"/>
                  </a:moveTo>
                  <a:cubicBezTo>
                    <a:pt x="4" y="0"/>
                    <a:pt x="3" y="0"/>
                    <a:pt x="2" y="1"/>
                  </a:cubicBezTo>
                  <a:cubicBezTo>
                    <a:pt x="0" y="3"/>
                    <a:pt x="0" y="4"/>
                    <a:pt x="0" y="6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67" y="88"/>
                    <a:pt x="67" y="88"/>
                    <a:pt x="67" y="88"/>
                  </a:cubicBezTo>
                  <a:cubicBezTo>
                    <a:pt x="67" y="6"/>
                    <a:pt x="67" y="6"/>
                    <a:pt x="67" y="6"/>
                  </a:cubicBezTo>
                  <a:cubicBezTo>
                    <a:pt x="67" y="4"/>
                    <a:pt x="66" y="3"/>
                    <a:pt x="65" y="1"/>
                  </a:cubicBezTo>
                  <a:cubicBezTo>
                    <a:pt x="64" y="0"/>
                    <a:pt x="62" y="0"/>
                    <a:pt x="61" y="0"/>
                  </a:cubicBez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86" name="Freeform 126"/>
            <p:cNvSpPr>
              <a:spLocks/>
            </p:cNvSpPr>
            <p:nvPr/>
          </p:nvSpPr>
          <p:spPr bwMode="auto">
            <a:xfrm>
              <a:off x="783" y="3368"/>
              <a:ext cx="55" cy="100"/>
            </a:xfrm>
            <a:custGeom>
              <a:avLst/>
              <a:gdLst>
                <a:gd name="T0" fmla="*/ 6 w 67"/>
                <a:gd name="T1" fmla="*/ 0 h 120"/>
                <a:gd name="T2" fmla="*/ 2 w 67"/>
                <a:gd name="T3" fmla="*/ 2 h 120"/>
                <a:gd name="T4" fmla="*/ 0 w 67"/>
                <a:gd name="T5" fmla="*/ 6 h 120"/>
                <a:gd name="T6" fmla="*/ 0 w 67"/>
                <a:gd name="T7" fmla="*/ 120 h 120"/>
                <a:gd name="T8" fmla="*/ 67 w 67"/>
                <a:gd name="T9" fmla="*/ 120 h 120"/>
                <a:gd name="T10" fmla="*/ 67 w 67"/>
                <a:gd name="T11" fmla="*/ 6 h 120"/>
                <a:gd name="T12" fmla="*/ 65 w 67"/>
                <a:gd name="T13" fmla="*/ 2 h 120"/>
                <a:gd name="T14" fmla="*/ 61 w 67"/>
                <a:gd name="T15" fmla="*/ 0 h 120"/>
                <a:gd name="T16" fmla="*/ 6 w 67"/>
                <a:gd name="T17" fmla="*/ 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120">
                  <a:moveTo>
                    <a:pt x="6" y="0"/>
                  </a:moveTo>
                  <a:cubicBezTo>
                    <a:pt x="4" y="0"/>
                    <a:pt x="3" y="0"/>
                    <a:pt x="2" y="2"/>
                  </a:cubicBezTo>
                  <a:cubicBezTo>
                    <a:pt x="0" y="3"/>
                    <a:pt x="0" y="4"/>
                    <a:pt x="0" y="6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67" y="120"/>
                    <a:pt x="67" y="120"/>
                    <a:pt x="67" y="120"/>
                  </a:cubicBezTo>
                  <a:cubicBezTo>
                    <a:pt x="67" y="6"/>
                    <a:pt x="67" y="6"/>
                    <a:pt x="67" y="6"/>
                  </a:cubicBezTo>
                  <a:cubicBezTo>
                    <a:pt x="67" y="4"/>
                    <a:pt x="66" y="3"/>
                    <a:pt x="65" y="2"/>
                  </a:cubicBezTo>
                  <a:cubicBezTo>
                    <a:pt x="64" y="0"/>
                    <a:pt x="62" y="0"/>
                    <a:pt x="61" y="0"/>
                  </a:cubicBez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87" name="Freeform 127"/>
            <p:cNvSpPr>
              <a:spLocks/>
            </p:cNvSpPr>
            <p:nvPr/>
          </p:nvSpPr>
          <p:spPr bwMode="auto">
            <a:xfrm>
              <a:off x="851" y="3379"/>
              <a:ext cx="56" cy="89"/>
            </a:xfrm>
            <a:custGeom>
              <a:avLst/>
              <a:gdLst>
                <a:gd name="T0" fmla="*/ 6 w 67"/>
                <a:gd name="T1" fmla="*/ 0 h 107"/>
                <a:gd name="T2" fmla="*/ 2 w 67"/>
                <a:gd name="T3" fmla="*/ 2 h 107"/>
                <a:gd name="T4" fmla="*/ 0 w 67"/>
                <a:gd name="T5" fmla="*/ 6 h 107"/>
                <a:gd name="T6" fmla="*/ 0 w 67"/>
                <a:gd name="T7" fmla="*/ 107 h 107"/>
                <a:gd name="T8" fmla="*/ 67 w 67"/>
                <a:gd name="T9" fmla="*/ 107 h 107"/>
                <a:gd name="T10" fmla="*/ 67 w 67"/>
                <a:gd name="T11" fmla="*/ 6 h 107"/>
                <a:gd name="T12" fmla="*/ 65 w 67"/>
                <a:gd name="T13" fmla="*/ 2 h 107"/>
                <a:gd name="T14" fmla="*/ 61 w 67"/>
                <a:gd name="T15" fmla="*/ 0 h 107"/>
                <a:gd name="T16" fmla="*/ 6 w 67"/>
                <a:gd name="T17" fmla="*/ 0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107">
                  <a:moveTo>
                    <a:pt x="6" y="0"/>
                  </a:moveTo>
                  <a:cubicBezTo>
                    <a:pt x="5" y="0"/>
                    <a:pt x="3" y="0"/>
                    <a:pt x="2" y="2"/>
                  </a:cubicBezTo>
                  <a:cubicBezTo>
                    <a:pt x="0" y="3"/>
                    <a:pt x="0" y="5"/>
                    <a:pt x="0" y="6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67" y="107"/>
                    <a:pt x="67" y="107"/>
                    <a:pt x="67" y="107"/>
                  </a:cubicBezTo>
                  <a:cubicBezTo>
                    <a:pt x="67" y="6"/>
                    <a:pt x="67" y="6"/>
                    <a:pt x="67" y="6"/>
                  </a:cubicBezTo>
                  <a:cubicBezTo>
                    <a:pt x="67" y="5"/>
                    <a:pt x="66" y="3"/>
                    <a:pt x="65" y="2"/>
                  </a:cubicBezTo>
                  <a:cubicBezTo>
                    <a:pt x="64" y="0"/>
                    <a:pt x="62" y="0"/>
                    <a:pt x="61" y="0"/>
                  </a:cubicBez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88" name="Freeform 128"/>
            <p:cNvSpPr>
              <a:spLocks/>
            </p:cNvSpPr>
            <p:nvPr/>
          </p:nvSpPr>
          <p:spPr bwMode="auto">
            <a:xfrm>
              <a:off x="919" y="3337"/>
              <a:ext cx="56" cy="131"/>
            </a:xfrm>
            <a:custGeom>
              <a:avLst/>
              <a:gdLst>
                <a:gd name="T0" fmla="*/ 6 w 67"/>
                <a:gd name="T1" fmla="*/ 0 h 158"/>
                <a:gd name="T2" fmla="*/ 2 w 67"/>
                <a:gd name="T3" fmla="*/ 1 h 158"/>
                <a:gd name="T4" fmla="*/ 0 w 67"/>
                <a:gd name="T5" fmla="*/ 6 h 158"/>
                <a:gd name="T6" fmla="*/ 0 w 67"/>
                <a:gd name="T7" fmla="*/ 158 h 158"/>
                <a:gd name="T8" fmla="*/ 67 w 67"/>
                <a:gd name="T9" fmla="*/ 158 h 158"/>
                <a:gd name="T10" fmla="*/ 67 w 67"/>
                <a:gd name="T11" fmla="*/ 6 h 158"/>
                <a:gd name="T12" fmla="*/ 65 w 67"/>
                <a:gd name="T13" fmla="*/ 1 h 158"/>
                <a:gd name="T14" fmla="*/ 61 w 67"/>
                <a:gd name="T15" fmla="*/ 0 h 158"/>
                <a:gd name="T16" fmla="*/ 6 w 67"/>
                <a:gd name="T17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158">
                  <a:moveTo>
                    <a:pt x="6" y="0"/>
                  </a:moveTo>
                  <a:cubicBezTo>
                    <a:pt x="5" y="0"/>
                    <a:pt x="3" y="0"/>
                    <a:pt x="2" y="1"/>
                  </a:cubicBezTo>
                  <a:cubicBezTo>
                    <a:pt x="0" y="3"/>
                    <a:pt x="0" y="4"/>
                    <a:pt x="0" y="6"/>
                  </a:cubicBezTo>
                  <a:cubicBezTo>
                    <a:pt x="0" y="158"/>
                    <a:pt x="0" y="158"/>
                    <a:pt x="0" y="158"/>
                  </a:cubicBezTo>
                  <a:cubicBezTo>
                    <a:pt x="67" y="158"/>
                    <a:pt x="67" y="158"/>
                    <a:pt x="67" y="158"/>
                  </a:cubicBezTo>
                  <a:cubicBezTo>
                    <a:pt x="67" y="6"/>
                    <a:pt x="67" y="6"/>
                    <a:pt x="67" y="6"/>
                  </a:cubicBezTo>
                  <a:cubicBezTo>
                    <a:pt x="67" y="4"/>
                    <a:pt x="66" y="3"/>
                    <a:pt x="65" y="1"/>
                  </a:cubicBezTo>
                  <a:cubicBezTo>
                    <a:pt x="64" y="0"/>
                    <a:pt x="62" y="0"/>
                    <a:pt x="61" y="0"/>
                  </a:cubicBezTo>
                  <a:cubicBezTo>
                    <a:pt x="6" y="0"/>
                    <a:pt x="6" y="0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89" name="Freeform 129"/>
            <p:cNvSpPr>
              <a:spLocks/>
            </p:cNvSpPr>
            <p:nvPr/>
          </p:nvSpPr>
          <p:spPr bwMode="auto">
            <a:xfrm>
              <a:off x="987" y="3284"/>
              <a:ext cx="56" cy="184"/>
            </a:xfrm>
            <a:custGeom>
              <a:avLst/>
              <a:gdLst>
                <a:gd name="T0" fmla="*/ 6 w 67"/>
                <a:gd name="T1" fmla="*/ 0 h 222"/>
                <a:gd name="T2" fmla="*/ 2 w 67"/>
                <a:gd name="T3" fmla="*/ 1 h 222"/>
                <a:gd name="T4" fmla="*/ 0 w 67"/>
                <a:gd name="T5" fmla="*/ 6 h 222"/>
                <a:gd name="T6" fmla="*/ 0 w 67"/>
                <a:gd name="T7" fmla="*/ 222 h 222"/>
                <a:gd name="T8" fmla="*/ 67 w 67"/>
                <a:gd name="T9" fmla="*/ 222 h 222"/>
                <a:gd name="T10" fmla="*/ 67 w 67"/>
                <a:gd name="T11" fmla="*/ 6 h 222"/>
                <a:gd name="T12" fmla="*/ 65 w 67"/>
                <a:gd name="T13" fmla="*/ 1 h 222"/>
                <a:gd name="T14" fmla="*/ 61 w 67"/>
                <a:gd name="T15" fmla="*/ 0 h 222"/>
                <a:gd name="T16" fmla="*/ 6 w 67"/>
                <a:gd name="T17" fmla="*/ 0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222">
                  <a:moveTo>
                    <a:pt x="6" y="0"/>
                  </a:moveTo>
                  <a:cubicBezTo>
                    <a:pt x="5" y="0"/>
                    <a:pt x="3" y="0"/>
                    <a:pt x="2" y="1"/>
                  </a:cubicBezTo>
                  <a:cubicBezTo>
                    <a:pt x="1" y="3"/>
                    <a:pt x="0" y="4"/>
                    <a:pt x="0" y="6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67" y="222"/>
                    <a:pt x="67" y="222"/>
                    <a:pt x="67" y="222"/>
                  </a:cubicBezTo>
                  <a:cubicBezTo>
                    <a:pt x="67" y="6"/>
                    <a:pt x="67" y="6"/>
                    <a:pt x="67" y="6"/>
                  </a:cubicBezTo>
                  <a:cubicBezTo>
                    <a:pt x="67" y="4"/>
                    <a:pt x="66" y="3"/>
                    <a:pt x="65" y="1"/>
                  </a:cubicBezTo>
                  <a:cubicBezTo>
                    <a:pt x="64" y="0"/>
                    <a:pt x="62" y="0"/>
                    <a:pt x="61" y="0"/>
                  </a:cubicBezTo>
                  <a:cubicBezTo>
                    <a:pt x="6" y="0"/>
                    <a:pt x="6" y="0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90" name="Freeform 130"/>
            <p:cNvSpPr>
              <a:spLocks/>
            </p:cNvSpPr>
            <p:nvPr/>
          </p:nvSpPr>
          <p:spPr bwMode="auto">
            <a:xfrm>
              <a:off x="610" y="3178"/>
              <a:ext cx="475" cy="289"/>
            </a:xfrm>
            <a:custGeom>
              <a:avLst/>
              <a:gdLst>
                <a:gd name="T0" fmla="*/ 572 w 572"/>
                <a:gd name="T1" fmla="*/ 7 h 347"/>
                <a:gd name="T2" fmla="*/ 571 w 572"/>
                <a:gd name="T3" fmla="*/ 2 h 347"/>
                <a:gd name="T4" fmla="*/ 567 w 572"/>
                <a:gd name="T5" fmla="*/ 1 h 347"/>
                <a:gd name="T6" fmla="*/ 500 w 572"/>
                <a:gd name="T7" fmla="*/ 20 h 347"/>
                <a:gd name="T8" fmla="*/ 497 w 572"/>
                <a:gd name="T9" fmla="*/ 23 h 347"/>
                <a:gd name="T10" fmla="*/ 498 w 572"/>
                <a:gd name="T11" fmla="*/ 27 h 347"/>
                <a:gd name="T12" fmla="*/ 506 w 572"/>
                <a:gd name="T13" fmla="*/ 37 h 347"/>
                <a:gd name="T14" fmla="*/ 302 w 572"/>
                <a:gd name="T15" fmla="*/ 196 h 347"/>
                <a:gd name="T16" fmla="*/ 190 w 572"/>
                <a:gd name="T17" fmla="*/ 148 h 347"/>
                <a:gd name="T18" fmla="*/ 2 w 572"/>
                <a:gd name="T19" fmla="*/ 327 h 347"/>
                <a:gd name="T20" fmla="*/ 0 w 572"/>
                <a:gd name="T21" fmla="*/ 331 h 347"/>
                <a:gd name="T22" fmla="*/ 2 w 572"/>
                <a:gd name="T23" fmla="*/ 336 h 347"/>
                <a:gd name="T24" fmla="*/ 10 w 572"/>
                <a:gd name="T25" fmla="*/ 345 h 347"/>
                <a:gd name="T26" fmla="*/ 15 w 572"/>
                <a:gd name="T27" fmla="*/ 347 h 347"/>
                <a:gd name="T28" fmla="*/ 19 w 572"/>
                <a:gd name="T29" fmla="*/ 345 h 347"/>
                <a:gd name="T30" fmla="*/ 195 w 572"/>
                <a:gd name="T31" fmla="*/ 178 h 347"/>
                <a:gd name="T32" fmla="*/ 306 w 572"/>
                <a:gd name="T33" fmla="*/ 225 h 347"/>
                <a:gd name="T34" fmla="*/ 521 w 572"/>
                <a:gd name="T35" fmla="*/ 57 h 347"/>
                <a:gd name="T36" fmla="*/ 529 w 572"/>
                <a:gd name="T37" fmla="*/ 68 h 347"/>
                <a:gd name="T38" fmla="*/ 533 w 572"/>
                <a:gd name="T39" fmla="*/ 69 h 347"/>
                <a:gd name="T40" fmla="*/ 536 w 572"/>
                <a:gd name="T41" fmla="*/ 67 h 347"/>
                <a:gd name="T42" fmla="*/ 572 w 572"/>
                <a:gd name="T43" fmla="*/ 7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72" h="347">
                  <a:moveTo>
                    <a:pt x="572" y="7"/>
                  </a:moveTo>
                  <a:cubicBezTo>
                    <a:pt x="572" y="5"/>
                    <a:pt x="572" y="4"/>
                    <a:pt x="571" y="2"/>
                  </a:cubicBezTo>
                  <a:cubicBezTo>
                    <a:pt x="570" y="1"/>
                    <a:pt x="568" y="0"/>
                    <a:pt x="567" y="1"/>
                  </a:cubicBezTo>
                  <a:cubicBezTo>
                    <a:pt x="500" y="20"/>
                    <a:pt x="500" y="20"/>
                    <a:pt x="500" y="20"/>
                  </a:cubicBezTo>
                  <a:cubicBezTo>
                    <a:pt x="498" y="21"/>
                    <a:pt x="497" y="22"/>
                    <a:pt x="497" y="23"/>
                  </a:cubicBezTo>
                  <a:cubicBezTo>
                    <a:pt x="496" y="25"/>
                    <a:pt x="497" y="26"/>
                    <a:pt x="498" y="27"/>
                  </a:cubicBezTo>
                  <a:cubicBezTo>
                    <a:pt x="506" y="37"/>
                    <a:pt x="506" y="37"/>
                    <a:pt x="506" y="37"/>
                  </a:cubicBezTo>
                  <a:cubicBezTo>
                    <a:pt x="302" y="196"/>
                    <a:pt x="302" y="196"/>
                    <a:pt x="302" y="196"/>
                  </a:cubicBezTo>
                  <a:cubicBezTo>
                    <a:pt x="190" y="148"/>
                    <a:pt x="190" y="148"/>
                    <a:pt x="190" y="148"/>
                  </a:cubicBezTo>
                  <a:cubicBezTo>
                    <a:pt x="2" y="327"/>
                    <a:pt x="2" y="327"/>
                    <a:pt x="2" y="327"/>
                  </a:cubicBezTo>
                  <a:cubicBezTo>
                    <a:pt x="1" y="328"/>
                    <a:pt x="0" y="329"/>
                    <a:pt x="0" y="331"/>
                  </a:cubicBezTo>
                  <a:cubicBezTo>
                    <a:pt x="0" y="333"/>
                    <a:pt x="0" y="334"/>
                    <a:pt x="2" y="336"/>
                  </a:cubicBezTo>
                  <a:cubicBezTo>
                    <a:pt x="10" y="345"/>
                    <a:pt x="10" y="345"/>
                    <a:pt x="10" y="345"/>
                  </a:cubicBezTo>
                  <a:cubicBezTo>
                    <a:pt x="11" y="346"/>
                    <a:pt x="13" y="347"/>
                    <a:pt x="15" y="347"/>
                  </a:cubicBezTo>
                  <a:cubicBezTo>
                    <a:pt x="16" y="347"/>
                    <a:pt x="18" y="346"/>
                    <a:pt x="19" y="345"/>
                  </a:cubicBezTo>
                  <a:cubicBezTo>
                    <a:pt x="195" y="178"/>
                    <a:pt x="195" y="178"/>
                    <a:pt x="195" y="178"/>
                  </a:cubicBezTo>
                  <a:cubicBezTo>
                    <a:pt x="306" y="225"/>
                    <a:pt x="306" y="225"/>
                    <a:pt x="306" y="225"/>
                  </a:cubicBezTo>
                  <a:cubicBezTo>
                    <a:pt x="521" y="57"/>
                    <a:pt x="521" y="57"/>
                    <a:pt x="521" y="57"/>
                  </a:cubicBezTo>
                  <a:cubicBezTo>
                    <a:pt x="529" y="68"/>
                    <a:pt x="529" y="68"/>
                    <a:pt x="529" y="68"/>
                  </a:cubicBezTo>
                  <a:cubicBezTo>
                    <a:pt x="530" y="69"/>
                    <a:pt x="531" y="69"/>
                    <a:pt x="533" y="69"/>
                  </a:cubicBezTo>
                  <a:cubicBezTo>
                    <a:pt x="534" y="69"/>
                    <a:pt x="535" y="68"/>
                    <a:pt x="536" y="67"/>
                  </a:cubicBezTo>
                  <a:lnTo>
                    <a:pt x="572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91" name="矩形 90"/>
          <p:cNvSpPr/>
          <p:nvPr/>
        </p:nvSpPr>
        <p:spPr>
          <a:xfrm>
            <a:off x="783623" y="4533202"/>
            <a:ext cx="33185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现代人的自我健康意识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2" name="矩形 91"/>
          <p:cNvSpPr/>
          <p:nvPr/>
        </p:nvSpPr>
        <p:spPr>
          <a:xfrm>
            <a:off x="772507" y="4984186"/>
            <a:ext cx="2769729" cy="7525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100" dirty="0" smtClean="0"/>
              <a:t>从“疾病”到“自身”</a:t>
            </a:r>
            <a:endParaRPr lang="en-US" altLang="zh-CN" sz="1100" dirty="0" smtClean="0"/>
          </a:p>
          <a:p>
            <a:pPr marL="171450" indent="-1714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100" dirty="0" smtClean="0"/>
              <a:t>主动</a:t>
            </a:r>
            <a:endParaRPr lang="en-US" altLang="zh-CN" sz="1100" dirty="0" smtClean="0"/>
          </a:p>
          <a:p>
            <a:pPr marL="171450" indent="-1714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100" dirty="0" smtClean="0"/>
              <a:t>行业发展方向</a:t>
            </a:r>
            <a:endParaRPr lang="zh-CN" altLang="en-US" sz="1100" dirty="0"/>
          </a:p>
        </p:txBody>
      </p:sp>
      <p:sp>
        <p:nvSpPr>
          <p:cNvPr id="93" name="矩形 92"/>
          <p:cNvSpPr/>
          <p:nvPr/>
        </p:nvSpPr>
        <p:spPr>
          <a:xfrm>
            <a:off x="4157007" y="4500964"/>
            <a:ext cx="387798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互联网医疗、问诊网站现状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4" name="矩形 93"/>
          <p:cNvSpPr/>
          <p:nvPr/>
        </p:nvSpPr>
        <p:spPr>
          <a:xfrm>
            <a:off x="4651524" y="4984186"/>
            <a:ext cx="2769729" cy="2901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100" dirty="0" smtClean="0"/>
              <a:t>安全，历史，信任</a:t>
            </a:r>
            <a:endParaRPr lang="en-US" altLang="zh-CN" sz="1100" dirty="0" smtClean="0"/>
          </a:p>
        </p:txBody>
      </p:sp>
      <p:sp>
        <p:nvSpPr>
          <p:cNvPr id="95" name="矩形 94"/>
          <p:cNvSpPr/>
          <p:nvPr/>
        </p:nvSpPr>
        <p:spPr>
          <a:xfrm>
            <a:off x="8449129" y="4533202"/>
            <a:ext cx="26468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便捷、自主、可靠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6" name="矩形 95"/>
          <p:cNvSpPr/>
          <p:nvPr/>
        </p:nvSpPr>
        <p:spPr>
          <a:xfrm>
            <a:off x="8438013" y="4984186"/>
            <a:ext cx="2769729" cy="2901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100" dirty="0" smtClean="0"/>
              <a:t>数据</a:t>
            </a:r>
            <a:r>
              <a:rPr lang="zh-CN" altLang="en-US" sz="1100" dirty="0"/>
              <a:t>，</a:t>
            </a:r>
            <a:r>
              <a:rPr lang="zh-CN" altLang="en-US" sz="1100" dirty="0" smtClean="0"/>
              <a:t>机器学习</a:t>
            </a:r>
            <a:endParaRPr lang="zh-CN" altLang="en-US" sz="1100" dirty="0"/>
          </a:p>
        </p:txBody>
      </p:sp>
    </p:spTree>
    <p:extLst>
      <p:ext uri="{BB962C8B-B14F-4D97-AF65-F5344CB8AC3E}">
        <p14:creationId xmlns:p14="http://schemas.microsoft.com/office/powerpoint/2010/main" val="396028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>
            <a:off x="0" y="39303"/>
            <a:ext cx="121920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0" y="602917"/>
            <a:ext cx="121920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组合 6"/>
          <p:cNvGrpSpPr/>
          <p:nvPr/>
        </p:nvGrpSpPr>
        <p:grpSpPr>
          <a:xfrm>
            <a:off x="0" y="89926"/>
            <a:ext cx="6282268" cy="470836"/>
            <a:chOff x="0" y="182880"/>
            <a:chExt cx="6207760" cy="327259"/>
          </a:xfrm>
        </p:grpSpPr>
        <p:sp>
          <p:nvSpPr>
            <p:cNvPr id="49" name="矩形 48"/>
            <p:cNvSpPr/>
            <p:nvPr/>
          </p:nvSpPr>
          <p:spPr>
            <a:xfrm>
              <a:off x="0" y="182880"/>
              <a:ext cx="6015789" cy="32725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等腰三角形 5"/>
            <p:cNvSpPr/>
            <p:nvPr/>
          </p:nvSpPr>
          <p:spPr>
            <a:xfrm rot="10800000" flipH="1">
              <a:off x="6015789" y="182880"/>
              <a:ext cx="191971" cy="327259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1" name="矩形 50"/>
          <p:cNvSpPr/>
          <p:nvPr/>
        </p:nvSpPr>
        <p:spPr>
          <a:xfrm>
            <a:off x="412718" y="136444"/>
            <a:ext cx="2214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第一部分 </a:t>
            </a:r>
            <a:r>
              <a:rPr lang="en-US" altLang="zh-CN" dirty="0" smtClean="0">
                <a:solidFill>
                  <a:schemeClr val="bg1"/>
                </a:solidFill>
              </a:rPr>
              <a:t>|</a:t>
            </a:r>
            <a:r>
              <a:rPr lang="zh-CN" altLang="en-US" dirty="0" smtClean="0">
                <a:solidFill>
                  <a:schemeClr val="bg1"/>
                </a:solidFill>
              </a:rPr>
              <a:t> 项目</a:t>
            </a:r>
            <a:r>
              <a:rPr lang="zh-CN" altLang="en-US" dirty="0">
                <a:solidFill>
                  <a:schemeClr val="bg1"/>
                </a:solidFill>
              </a:rPr>
              <a:t>简介 </a:t>
            </a:r>
          </a:p>
        </p:txBody>
      </p:sp>
      <p:sp>
        <p:nvSpPr>
          <p:cNvPr id="52" name="等腰三角形 10"/>
          <p:cNvSpPr/>
          <p:nvPr/>
        </p:nvSpPr>
        <p:spPr>
          <a:xfrm rot="5400000">
            <a:off x="90952" y="206040"/>
            <a:ext cx="305471" cy="263337"/>
          </a:xfrm>
          <a:prstGeom prst="triangle">
            <a:avLst/>
          </a:prstGeom>
          <a:solidFill>
            <a:srgbClr val="F5C6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3" name="日期占位符 3"/>
          <p:cNvSpPr txBox="1">
            <a:spLocks/>
          </p:cNvSpPr>
          <p:nvPr/>
        </p:nvSpPr>
        <p:spPr bwMode="auto">
          <a:xfrm>
            <a:off x="9919356" y="6173055"/>
            <a:ext cx="2106882" cy="323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1pPr>
            <a:lvl2pPr marL="742950" indent="-28575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2pPr>
            <a:lvl3pPr marL="11430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3pPr>
            <a:lvl4pPr marL="16002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4pPr>
            <a:lvl5pPr marL="20574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dirty="0" smtClean="0">
                <a:solidFill>
                  <a:schemeClr val="tx1"/>
                </a:solidFill>
                <a:ea typeface="宋体" charset="-122"/>
              </a:rPr>
              <a:t>2017/12/17</a:t>
            </a:r>
            <a:endParaRPr lang="en-US" altLang="zh-CN" dirty="0">
              <a:solidFill>
                <a:schemeClr val="tx1"/>
              </a:solidFill>
              <a:ea typeface="宋体" charset="-122"/>
            </a:endParaRPr>
          </a:p>
        </p:txBody>
      </p:sp>
      <p:sp>
        <p:nvSpPr>
          <p:cNvPr id="54" name="页脚占位符 4"/>
          <p:cNvSpPr txBox="1">
            <a:spLocks/>
          </p:cNvSpPr>
          <p:nvPr/>
        </p:nvSpPr>
        <p:spPr bwMode="auto">
          <a:xfrm>
            <a:off x="357700" y="6213926"/>
            <a:ext cx="6403232" cy="316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1pPr>
            <a:lvl2pPr marL="742950" indent="-28575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2pPr>
            <a:lvl3pPr marL="11430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3pPr>
            <a:lvl4pPr marL="16002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4pPr>
            <a:lvl5pPr marL="20574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smtClean="0">
                <a:solidFill>
                  <a:schemeClr val="tx1"/>
                </a:solidFill>
              </a:rPr>
              <a:t>北京航空航天大学 软件学院 创新杯</a:t>
            </a:r>
            <a:endParaRPr lang="zh-CN" altLang="en-US" dirty="0">
              <a:solidFill>
                <a:schemeClr val="tx1"/>
              </a:solidFill>
              <a:ea typeface="宋体" charset="-122"/>
            </a:endParaRPr>
          </a:p>
        </p:txBody>
      </p:sp>
      <p:sp>
        <p:nvSpPr>
          <p:cNvPr id="55" name="日期占位符 3"/>
          <p:cNvSpPr txBox="1">
            <a:spLocks/>
          </p:cNvSpPr>
          <p:nvPr/>
        </p:nvSpPr>
        <p:spPr bwMode="auto">
          <a:xfrm>
            <a:off x="10758789" y="157645"/>
            <a:ext cx="1257335" cy="348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1pPr>
            <a:lvl2pPr marL="742950" indent="-28575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2pPr>
            <a:lvl3pPr marL="11430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3pPr>
            <a:lvl4pPr marL="16002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4pPr>
            <a:lvl5pPr marL="20574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smtClean="0">
                <a:solidFill>
                  <a:schemeClr val="tx1"/>
                </a:solidFill>
                <a:ea typeface="宋体" charset="-122"/>
              </a:rPr>
              <a:t>智能问诊</a:t>
            </a:r>
            <a:endParaRPr lang="en-US" altLang="zh-CN" dirty="0">
              <a:solidFill>
                <a:schemeClr val="tx1"/>
              </a:solidFill>
              <a:ea typeface="宋体" charset="-122"/>
            </a:endParaRPr>
          </a:p>
        </p:txBody>
      </p:sp>
      <p:grpSp>
        <p:nvGrpSpPr>
          <p:cNvPr id="44" name="组合 14"/>
          <p:cNvGrpSpPr/>
          <p:nvPr/>
        </p:nvGrpSpPr>
        <p:grpSpPr>
          <a:xfrm>
            <a:off x="962977" y="2304173"/>
            <a:ext cx="3844090" cy="1992150"/>
            <a:chOff x="710058" y="1474048"/>
            <a:chExt cx="3525769" cy="1785801"/>
          </a:xfrm>
        </p:grpSpPr>
        <p:sp>
          <p:nvSpPr>
            <p:cNvPr id="45" name="矩形 44"/>
            <p:cNvSpPr/>
            <p:nvPr/>
          </p:nvSpPr>
          <p:spPr>
            <a:xfrm>
              <a:off x="973395" y="1474048"/>
              <a:ext cx="326243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从“疾病”到“自身”</a:t>
              </a:r>
            </a:p>
          </p:txBody>
        </p:sp>
        <p:sp>
          <p:nvSpPr>
            <p:cNvPr id="46" name="矩形 45"/>
            <p:cNvSpPr/>
            <p:nvPr/>
          </p:nvSpPr>
          <p:spPr>
            <a:xfrm>
              <a:off x="994602" y="2119826"/>
              <a:ext cx="80021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主动</a:t>
              </a:r>
            </a:p>
          </p:txBody>
        </p:sp>
        <p:sp>
          <p:nvSpPr>
            <p:cNvPr id="47" name="矩形 46"/>
            <p:cNvSpPr/>
            <p:nvPr/>
          </p:nvSpPr>
          <p:spPr>
            <a:xfrm>
              <a:off x="961180" y="2790759"/>
              <a:ext cx="203132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行业发展方向</a:t>
              </a:r>
              <a:endPara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6" name="等腰三角形 26"/>
            <p:cNvSpPr/>
            <p:nvPr/>
          </p:nvSpPr>
          <p:spPr>
            <a:xfrm rot="5400000">
              <a:off x="710198" y="1581768"/>
              <a:ext cx="305471" cy="263337"/>
            </a:xfrm>
            <a:prstGeom prst="triangle">
              <a:avLst/>
            </a:prstGeom>
            <a:solidFill>
              <a:srgbClr val="F5C6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7" name="等腰三角形 27"/>
            <p:cNvSpPr/>
            <p:nvPr/>
          </p:nvSpPr>
          <p:spPr>
            <a:xfrm rot="5400000">
              <a:off x="686564" y="2242623"/>
              <a:ext cx="305471" cy="216070"/>
            </a:xfrm>
            <a:prstGeom prst="triangle">
              <a:avLst/>
            </a:prstGeom>
            <a:solidFill>
              <a:srgbClr val="FF9D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8" name="等腰三角形 28"/>
            <p:cNvSpPr/>
            <p:nvPr/>
          </p:nvSpPr>
          <p:spPr>
            <a:xfrm rot="5400000">
              <a:off x="688991" y="2975445"/>
              <a:ext cx="305471" cy="263337"/>
            </a:xfrm>
            <a:prstGeom prst="triangle">
              <a:avLst/>
            </a:prstGeom>
            <a:solidFill>
              <a:srgbClr val="F67A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aphicFrame>
        <p:nvGraphicFramePr>
          <p:cNvPr id="59" name="图表 58"/>
          <p:cNvGraphicFramePr/>
          <p:nvPr>
            <p:extLst>
              <p:ext uri="{D42A27DB-BD31-4B8C-83A1-F6EECF244321}">
                <p14:modId xmlns:p14="http://schemas.microsoft.com/office/powerpoint/2010/main" val="1547903215"/>
              </p:ext>
            </p:extLst>
          </p:nvPr>
        </p:nvGraphicFramePr>
        <p:xfrm>
          <a:off x="5045596" y="780462"/>
          <a:ext cx="6839218" cy="52748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807593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>
            <a:off x="0" y="39303"/>
            <a:ext cx="121920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0" y="602917"/>
            <a:ext cx="121920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等腰三角形 1"/>
          <p:cNvSpPr/>
          <p:nvPr/>
        </p:nvSpPr>
        <p:spPr>
          <a:xfrm rot="16200000">
            <a:off x="10311344" y="1913165"/>
            <a:ext cx="2019964" cy="1741348"/>
          </a:xfrm>
          <a:prstGeom prst="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等腰三角形 11"/>
          <p:cNvSpPr/>
          <p:nvPr/>
        </p:nvSpPr>
        <p:spPr>
          <a:xfrm rot="16200000">
            <a:off x="10311345" y="3933129"/>
            <a:ext cx="2019962" cy="1741346"/>
          </a:xfrm>
          <a:prstGeom prst="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任意多边形 15"/>
          <p:cNvSpPr/>
          <p:nvPr/>
        </p:nvSpPr>
        <p:spPr>
          <a:xfrm rot="16200000">
            <a:off x="6689344" y="3062455"/>
            <a:ext cx="4039926" cy="3482694"/>
          </a:xfrm>
          <a:custGeom>
            <a:avLst/>
            <a:gdLst>
              <a:gd name="connsiteX0" fmla="*/ 2019962 w 4039926"/>
              <a:gd name="connsiteY0" fmla="*/ 3482693 h 3482694"/>
              <a:gd name="connsiteX1" fmla="*/ 0 w 4039926"/>
              <a:gd name="connsiteY1" fmla="*/ 3482693 h 3482694"/>
              <a:gd name="connsiteX2" fmla="*/ 1009981 w 4039926"/>
              <a:gd name="connsiteY2" fmla="*/ 1741347 h 3482694"/>
              <a:gd name="connsiteX3" fmla="*/ 4039926 w 4039926"/>
              <a:gd name="connsiteY3" fmla="*/ 3482694 h 3482694"/>
              <a:gd name="connsiteX4" fmla="*/ 2019962 w 4039926"/>
              <a:gd name="connsiteY4" fmla="*/ 3482694 h 3482694"/>
              <a:gd name="connsiteX5" fmla="*/ 3029943 w 4039926"/>
              <a:gd name="connsiteY5" fmla="*/ 1741348 h 3482694"/>
              <a:gd name="connsiteX6" fmla="*/ 1029402 w 4039926"/>
              <a:gd name="connsiteY6" fmla="*/ 1741348 h 3482694"/>
              <a:gd name="connsiteX7" fmla="*/ 2039384 w 4039926"/>
              <a:gd name="connsiteY7" fmla="*/ 0 h 3482694"/>
              <a:gd name="connsiteX8" fmla="*/ 3049366 w 4039926"/>
              <a:gd name="connsiteY8" fmla="*/ 1741348 h 3482694"/>
              <a:gd name="connsiteX9" fmla="*/ 3029945 w 4039926"/>
              <a:gd name="connsiteY9" fmla="*/ 1741348 h 3482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39926" h="3482694">
                <a:moveTo>
                  <a:pt x="2019962" y="3482693"/>
                </a:moveTo>
                <a:lnTo>
                  <a:pt x="0" y="3482693"/>
                </a:lnTo>
                <a:lnTo>
                  <a:pt x="1009981" y="1741347"/>
                </a:lnTo>
                <a:close/>
                <a:moveTo>
                  <a:pt x="4039926" y="3482694"/>
                </a:moveTo>
                <a:lnTo>
                  <a:pt x="2019962" y="3482694"/>
                </a:lnTo>
                <a:lnTo>
                  <a:pt x="3029943" y="1741348"/>
                </a:lnTo>
                <a:lnTo>
                  <a:pt x="1029402" y="1741348"/>
                </a:lnTo>
                <a:lnTo>
                  <a:pt x="2039384" y="0"/>
                </a:lnTo>
                <a:lnTo>
                  <a:pt x="3049366" y="1741348"/>
                </a:lnTo>
                <a:lnTo>
                  <a:pt x="3029945" y="1741348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1" name="组合 6"/>
          <p:cNvGrpSpPr/>
          <p:nvPr/>
        </p:nvGrpSpPr>
        <p:grpSpPr>
          <a:xfrm>
            <a:off x="0" y="89926"/>
            <a:ext cx="6282268" cy="470836"/>
            <a:chOff x="0" y="182880"/>
            <a:chExt cx="6207760" cy="327259"/>
          </a:xfrm>
        </p:grpSpPr>
        <p:sp>
          <p:nvSpPr>
            <p:cNvPr id="32" name="矩形 31"/>
            <p:cNvSpPr/>
            <p:nvPr/>
          </p:nvSpPr>
          <p:spPr>
            <a:xfrm>
              <a:off x="0" y="182880"/>
              <a:ext cx="6015789" cy="32725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等腰三角形 5"/>
            <p:cNvSpPr/>
            <p:nvPr/>
          </p:nvSpPr>
          <p:spPr>
            <a:xfrm rot="10800000" flipH="1">
              <a:off x="6015789" y="182880"/>
              <a:ext cx="191971" cy="327259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4" name="矩形 33"/>
          <p:cNvSpPr/>
          <p:nvPr/>
        </p:nvSpPr>
        <p:spPr>
          <a:xfrm>
            <a:off x="412718" y="136444"/>
            <a:ext cx="2214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第一部分 </a:t>
            </a:r>
            <a:r>
              <a:rPr lang="en-US" altLang="zh-CN" dirty="0" smtClean="0">
                <a:solidFill>
                  <a:schemeClr val="bg1"/>
                </a:solidFill>
              </a:rPr>
              <a:t>|</a:t>
            </a:r>
            <a:r>
              <a:rPr lang="zh-CN" altLang="en-US" dirty="0" smtClean="0">
                <a:solidFill>
                  <a:schemeClr val="bg1"/>
                </a:solidFill>
              </a:rPr>
              <a:t> 项目</a:t>
            </a:r>
            <a:r>
              <a:rPr lang="zh-CN" altLang="en-US" dirty="0">
                <a:solidFill>
                  <a:schemeClr val="bg1"/>
                </a:solidFill>
              </a:rPr>
              <a:t>简介 </a:t>
            </a:r>
          </a:p>
        </p:txBody>
      </p:sp>
      <p:sp>
        <p:nvSpPr>
          <p:cNvPr id="35" name="等腰三角形 10"/>
          <p:cNvSpPr/>
          <p:nvPr/>
        </p:nvSpPr>
        <p:spPr>
          <a:xfrm rot="5400000">
            <a:off x="90952" y="206040"/>
            <a:ext cx="305471" cy="263337"/>
          </a:xfrm>
          <a:prstGeom prst="triangle">
            <a:avLst/>
          </a:prstGeom>
          <a:solidFill>
            <a:srgbClr val="F5C6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6" name="日期占位符 3"/>
          <p:cNvSpPr txBox="1">
            <a:spLocks/>
          </p:cNvSpPr>
          <p:nvPr/>
        </p:nvSpPr>
        <p:spPr bwMode="auto">
          <a:xfrm>
            <a:off x="9919356" y="6173055"/>
            <a:ext cx="2106882" cy="323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1pPr>
            <a:lvl2pPr marL="742950" indent="-28575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2pPr>
            <a:lvl3pPr marL="11430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3pPr>
            <a:lvl4pPr marL="16002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4pPr>
            <a:lvl5pPr marL="20574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dirty="0" smtClean="0">
                <a:solidFill>
                  <a:schemeClr val="tx1"/>
                </a:solidFill>
                <a:ea typeface="宋体" charset="-122"/>
              </a:rPr>
              <a:t>2017/12/17</a:t>
            </a:r>
            <a:endParaRPr lang="en-US" altLang="zh-CN" dirty="0">
              <a:solidFill>
                <a:schemeClr val="tx1"/>
              </a:solidFill>
              <a:ea typeface="宋体" charset="-122"/>
            </a:endParaRPr>
          </a:p>
        </p:txBody>
      </p:sp>
      <p:sp>
        <p:nvSpPr>
          <p:cNvPr id="37" name="页脚占位符 4"/>
          <p:cNvSpPr txBox="1">
            <a:spLocks/>
          </p:cNvSpPr>
          <p:nvPr/>
        </p:nvSpPr>
        <p:spPr bwMode="auto">
          <a:xfrm>
            <a:off x="357700" y="6213926"/>
            <a:ext cx="6403232" cy="316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1pPr>
            <a:lvl2pPr marL="742950" indent="-28575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2pPr>
            <a:lvl3pPr marL="11430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3pPr>
            <a:lvl4pPr marL="16002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4pPr>
            <a:lvl5pPr marL="20574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smtClean="0">
                <a:solidFill>
                  <a:schemeClr val="tx1"/>
                </a:solidFill>
              </a:rPr>
              <a:t>北京航空航天大学 软件学院 创新杯</a:t>
            </a:r>
            <a:endParaRPr lang="zh-CN" altLang="en-US" dirty="0">
              <a:solidFill>
                <a:schemeClr val="tx1"/>
              </a:solidFill>
              <a:ea typeface="宋体" charset="-122"/>
            </a:endParaRPr>
          </a:p>
        </p:txBody>
      </p:sp>
      <p:sp>
        <p:nvSpPr>
          <p:cNvPr id="38" name="日期占位符 3"/>
          <p:cNvSpPr txBox="1">
            <a:spLocks/>
          </p:cNvSpPr>
          <p:nvPr/>
        </p:nvSpPr>
        <p:spPr bwMode="auto">
          <a:xfrm>
            <a:off x="10758789" y="157645"/>
            <a:ext cx="1257335" cy="348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1pPr>
            <a:lvl2pPr marL="742950" indent="-28575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2pPr>
            <a:lvl3pPr marL="11430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3pPr>
            <a:lvl4pPr marL="16002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4pPr>
            <a:lvl5pPr marL="20574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smtClean="0">
                <a:solidFill>
                  <a:schemeClr val="tx1"/>
                </a:solidFill>
                <a:ea typeface="宋体" charset="-122"/>
              </a:rPr>
              <a:t>智能问诊</a:t>
            </a:r>
            <a:endParaRPr lang="en-US" altLang="zh-CN" dirty="0">
              <a:solidFill>
                <a:schemeClr val="tx1"/>
              </a:solidFill>
              <a:ea typeface="宋体" charset="-122"/>
            </a:endParaRPr>
          </a:p>
        </p:txBody>
      </p:sp>
      <p:grpSp>
        <p:nvGrpSpPr>
          <p:cNvPr id="39" name="组合 1"/>
          <p:cNvGrpSpPr/>
          <p:nvPr/>
        </p:nvGrpSpPr>
        <p:grpSpPr>
          <a:xfrm>
            <a:off x="745878" y="1494254"/>
            <a:ext cx="8961472" cy="3744024"/>
            <a:chOff x="2173253" y="1790001"/>
            <a:chExt cx="3731759" cy="3883228"/>
          </a:xfrm>
        </p:grpSpPr>
        <p:sp>
          <p:nvSpPr>
            <p:cNvPr id="40" name="矩形 39"/>
            <p:cNvSpPr/>
            <p:nvPr/>
          </p:nvSpPr>
          <p:spPr>
            <a:xfrm>
              <a:off x="2184369" y="1790001"/>
              <a:ext cx="141577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历史问题</a:t>
              </a:r>
              <a:endPara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1" name="矩形 40"/>
            <p:cNvSpPr/>
            <p:nvPr/>
          </p:nvSpPr>
          <p:spPr>
            <a:xfrm>
              <a:off x="2173253" y="2240985"/>
              <a:ext cx="3731759" cy="2901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1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charset="0"/>
                  <a:ea typeface="微软雅黑" charset="0"/>
                </a:rPr>
                <a:t>我国医疗行业没有统一病例、诊断标准。</a:t>
              </a:r>
              <a:endParaRPr lang="zh-CN" altLang="en-US" sz="1100" dirty="0"/>
            </a:p>
          </p:txBody>
        </p:sp>
        <p:sp>
          <p:nvSpPr>
            <p:cNvPr id="42" name="矩形 41"/>
            <p:cNvSpPr/>
            <p:nvPr/>
          </p:nvSpPr>
          <p:spPr>
            <a:xfrm>
              <a:off x="2184369" y="4180582"/>
              <a:ext cx="172354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安全、信任</a:t>
              </a:r>
              <a:endPara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3" name="矩形 42"/>
            <p:cNvSpPr/>
            <p:nvPr/>
          </p:nvSpPr>
          <p:spPr>
            <a:xfrm>
              <a:off x="2173253" y="4631566"/>
              <a:ext cx="3731759" cy="2901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1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charset="0"/>
                  <a:ea typeface="微软雅黑" charset="0"/>
                </a:rPr>
                <a:t>制约行业发展的因素</a:t>
              </a:r>
              <a:endParaRPr lang="zh-CN" altLang="en-US" sz="1100" dirty="0"/>
            </a:p>
          </p:txBody>
        </p:sp>
        <p:sp>
          <p:nvSpPr>
            <p:cNvPr id="44" name="等腰三角形 18"/>
            <p:cNvSpPr/>
            <p:nvPr/>
          </p:nvSpPr>
          <p:spPr>
            <a:xfrm rot="5400000">
              <a:off x="2283819" y="3014566"/>
              <a:ext cx="305471" cy="263337"/>
            </a:xfrm>
            <a:prstGeom prst="triangle">
              <a:avLst/>
            </a:prstGeom>
            <a:solidFill>
              <a:srgbClr val="F5C6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5" name="等腰三角形 19"/>
            <p:cNvSpPr/>
            <p:nvPr/>
          </p:nvSpPr>
          <p:spPr>
            <a:xfrm rot="5400000">
              <a:off x="2547156" y="3014566"/>
              <a:ext cx="305471" cy="263337"/>
            </a:xfrm>
            <a:prstGeom prst="triangle">
              <a:avLst/>
            </a:prstGeom>
            <a:solidFill>
              <a:srgbClr val="FF9D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6" name="等腰三角形 20"/>
            <p:cNvSpPr/>
            <p:nvPr/>
          </p:nvSpPr>
          <p:spPr>
            <a:xfrm rot="5400000">
              <a:off x="2810493" y="3014566"/>
              <a:ext cx="305471" cy="263337"/>
            </a:xfrm>
            <a:prstGeom prst="triangle">
              <a:avLst/>
            </a:prstGeom>
            <a:solidFill>
              <a:srgbClr val="F67A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7" name="等腰三角形 21"/>
            <p:cNvSpPr/>
            <p:nvPr/>
          </p:nvSpPr>
          <p:spPr>
            <a:xfrm rot="5400000">
              <a:off x="3073830" y="3014566"/>
              <a:ext cx="305471" cy="263337"/>
            </a:xfrm>
            <a:prstGeom prst="triangle">
              <a:avLst/>
            </a:prstGeom>
            <a:solidFill>
              <a:srgbClr val="DA481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8" name="等腰三角形 22"/>
            <p:cNvSpPr/>
            <p:nvPr/>
          </p:nvSpPr>
          <p:spPr>
            <a:xfrm rot="5400000">
              <a:off x="3337167" y="3014566"/>
              <a:ext cx="305471" cy="263337"/>
            </a:xfrm>
            <a:prstGeom prst="triangle">
              <a:avLst/>
            </a:prstGeom>
            <a:solidFill>
              <a:srgbClr val="E73A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9" name="等腰三角形 23"/>
            <p:cNvSpPr/>
            <p:nvPr/>
          </p:nvSpPr>
          <p:spPr>
            <a:xfrm rot="5400000">
              <a:off x="3600504" y="3014566"/>
              <a:ext cx="305471" cy="263337"/>
            </a:xfrm>
            <a:prstGeom prst="triangle">
              <a:avLst/>
            </a:prstGeom>
            <a:solidFill>
              <a:srgbClr val="FB40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0" name="等腰三角形 30"/>
            <p:cNvSpPr/>
            <p:nvPr/>
          </p:nvSpPr>
          <p:spPr>
            <a:xfrm rot="5400000">
              <a:off x="2283819" y="5388825"/>
              <a:ext cx="305471" cy="263337"/>
            </a:xfrm>
            <a:prstGeom prst="triangle">
              <a:avLst/>
            </a:prstGeom>
            <a:solidFill>
              <a:srgbClr val="F5C6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1" name="等腰三角形 31"/>
            <p:cNvSpPr/>
            <p:nvPr/>
          </p:nvSpPr>
          <p:spPr>
            <a:xfrm rot="5400000">
              <a:off x="2547156" y="5388825"/>
              <a:ext cx="305471" cy="263337"/>
            </a:xfrm>
            <a:prstGeom prst="triangle">
              <a:avLst/>
            </a:prstGeom>
            <a:solidFill>
              <a:srgbClr val="FF9D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2" name="等腰三角形 32"/>
            <p:cNvSpPr/>
            <p:nvPr/>
          </p:nvSpPr>
          <p:spPr>
            <a:xfrm rot="5400000">
              <a:off x="2810493" y="5388825"/>
              <a:ext cx="305471" cy="263337"/>
            </a:xfrm>
            <a:prstGeom prst="triangle">
              <a:avLst/>
            </a:prstGeom>
            <a:solidFill>
              <a:srgbClr val="F67A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3" name="等腰三角形 33"/>
            <p:cNvSpPr/>
            <p:nvPr/>
          </p:nvSpPr>
          <p:spPr>
            <a:xfrm rot="5400000">
              <a:off x="3073830" y="5388825"/>
              <a:ext cx="305471" cy="263337"/>
            </a:xfrm>
            <a:prstGeom prst="triangle">
              <a:avLst/>
            </a:prstGeom>
            <a:solidFill>
              <a:srgbClr val="DA481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4" name="等腰三角形 34"/>
            <p:cNvSpPr/>
            <p:nvPr/>
          </p:nvSpPr>
          <p:spPr>
            <a:xfrm rot="5400000">
              <a:off x="3337167" y="5388825"/>
              <a:ext cx="305471" cy="263337"/>
            </a:xfrm>
            <a:prstGeom prst="triangle">
              <a:avLst/>
            </a:prstGeom>
            <a:solidFill>
              <a:srgbClr val="E73A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5" name="等腰三角形 35"/>
            <p:cNvSpPr/>
            <p:nvPr/>
          </p:nvSpPr>
          <p:spPr>
            <a:xfrm rot="5400000">
              <a:off x="3600504" y="5388825"/>
              <a:ext cx="305471" cy="263337"/>
            </a:xfrm>
            <a:prstGeom prst="triangle">
              <a:avLst/>
            </a:prstGeom>
            <a:solidFill>
              <a:srgbClr val="FB40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740586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>
            <a:off x="0" y="39303"/>
            <a:ext cx="121920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0" y="602917"/>
            <a:ext cx="121920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等腰三角形 1"/>
          <p:cNvSpPr/>
          <p:nvPr/>
        </p:nvSpPr>
        <p:spPr>
          <a:xfrm rot="16200000">
            <a:off x="10311344" y="1913165"/>
            <a:ext cx="2019964" cy="1741348"/>
          </a:xfrm>
          <a:prstGeom prst="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等腰三角形 11"/>
          <p:cNvSpPr/>
          <p:nvPr/>
        </p:nvSpPr>
        <p:spPr>
          <a:xfrm rot="16200000">
            <a:off x="10311345" y="3933129"/>
            <a:ext cx="2019962" cy="1741346"/>
          </a:xfrm>
          <a:prstGeom prst="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任意多边形 15"/>
          <p:cNvSpPr/>
          <p:nvPr/>
        </p:nvSpPr>
        <p:spPr>
          <a:xfrm rot="16200000">
            <a:off x="6689344" y="3062455"/>
            <a:ext cx="4039926" cy="3482694"/>
          </a:xfrm>
          <a:custGeom>
            <a:avLst/>
            <a:gdLst>
              <a:gd name="connsiteX0" fmla="*/ 2019962 w 4039926"/>
              <a:gd name="connsiteY0" fmla="*/ 3482693 h 3482694"/>
              <a:gd name="connsiteX1" fmla="*/ 0 w 4039926"/>
              <a:gd name="connsiteY1" fmla="*/ 3482693 h 3482694"/>
              <a:gd name="connsiteX2" fmla="*/ 1009981 w 4039926"/>
              <a:gd name="connsiteY2" fmla="*/ 1741347 h 3482694"/>
              <a:gd name="connsiteX3" fmla="*/ 4039926 w 4039926"/>
              <a:gd name="connsiteY3" fmla="*/ 3482694 h 3482694"/>
              <a:gd name="connsiteX4" fmla="*/ 2019962 w 4039926"/>
              <a:gd name="connsiteY4" fmla="*/ 3482694 h 3482694"/>
              <a:gd name="connsiteX5" fmla="*/ 3029943 w 4039926"/>
              <a:gd name="connsiteY5" fmla="*/ 1741348 h 3482694"/>
              <a:gd name="connsiteX6" fmla="*/ 1029402 w 4039926"/>
              <a:gd name="connsiteY6" fmla="*/ 1741348 h 3482694"/>
              <a:gd name="connsiteX7" fmla="*/ 2039384 w 4039926"/>
              <a:gd name="connsiteY7" fmla="*/ 0 h 3482694"/>
              <a:gd name="connsiteX8" fmla="*/ 3049366 w 4039926"/>
              <a:gd name="connsiteY8" fmla="*/ 1741348 h 3482694"/>
              <a:gd name="connsiteX9" fmla="*/ 3029945 w 4039926"/>
              <a:gd name="connsiteY9" fmla="*/ 1741348 h 3482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39926" h="3482694">
                <a:moveTo>
                  <a:pt x="2019962" y="3482693"/>
                </a:moveTo>
                <a:lnTo>
                  <a:pt x="0" y="3482693"/>
                </a:lnTo>
                <a:lnTo>
                  <a:pt x="1009981" y="1741347"/>
                </a:lnTo>
                <a:close/>
                <a:moveTo>
                  <a:pt x="4039926" y="3482694"/>
                </a:moveTo>
                <a:lnTo>
                  <a:pt x="2019962" y="3482694"/>
                </a:lnTo>
                <a:lnTo>
                  <a:pt x="3029943" y="1741348"/>
                </a:lnTo>
                <a:lnTo>
                  <a:pt x="1029402" y="1741348"/>
                </a:lnTo>
                <a:lnTo>
                  <a:pt x="2039384" y="0"/>
                </a:lnTo>
                <a:lnTo>
                  <a:pt x="3049366" y="1741348"/>
                </a:lnTo>
                <a:lnTo>
                  <a:pt x="3029945" y="1741348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1" name="组合 6"/>
          <p:cNvGrpSpPr/>
          <p:nvPr/>
        </p:nvGrpSpPr>
        <p:grpSpPr>
          <a:xfrm>
            <a:off x="0" y="89926"/>
            <a:ext cx="6282268" cy="470836"/>
            <a:chOff x="0" y="182880"/>
            <a:chExt cx="6207760" cy="327259"/>
          </a:xfrm>
        </p:grpSpPr>
        <p:sp>
          <p:nvSpPr>
            <p:cNvPr id="32" name="矩形 31"/>
            <p:cNvSpPr/>
            <p:nvPr/>
          </p:nvSpPr>
          <p:spPr>
            <a:xfrm>
              <a:off x="0" y="182880"/>
              <a:ext cx="6015789" cy="32725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等腰三角形 5"/>
            <p:cNvSpPr/>
            <p:nvPr/>
          </p:nvSpPr>
          <p:spPr>
            <a:xfrm rot="10800000" flipH="1">
              <a:off x="6015789" y="182880"/>
              <a:ext cx="191971" cy="327259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4" name="矩形 33"/>
          <p:cNvSpPr/>
          <p:nvPr/>
        </p:nvSpPr>
        <p:spPr>
          <a:xfrm>
            <a:off x="412718" y="136444"/>
            <a:ext cx="2214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第一部分 </a:t>
            </a:r>
            <a:r>
              <a:rPr lang="en-US" altLang="zh-CN" dirty="0" smtClean="0">
                <a:solidFill>
                  <a:schemeClr val="bg1"/>
                </a:solidFill>
              </a:rPr>
              <a:t>|</a:t>
            </a:r>
            <a:r>
              <a:rPr lang="zh-CN" altLang="en-US" dirty="0" smtClean="0">
                <a:solidFill>
                  <a:schemeClr val="bg1"/>
                </a:solidFill>
              </a:rPr>
              <a:t> 项目</a:t>
            </a:r>
            <a:r>
              <a:rPr lang="zh-CN" altLang="en-US" dirty="0">
                <a:solidFill>
                  <a:schemeClr val="bg1"/>
                </a:solidFill>
              </a:rPr>
              <a:t>简介 </a:t>
            </a:r>
          </a:p>
        </p:txBody>
      </p:sp>
      <p:sp>
        <p:nvSpPr>
          <p:cNvPr id="35" name="等腰三角形 10"/>
          <p:cNvSpPr/>
          <p:nvPr/>
        </p:nvSpPr>
        <p:spPr>
          <a:xfrm rot="5400000">
            <a:off x="90952" y="206040"/>
            <a:ext cx="305471" cy="263337"/>
          </a:xfrm>
          <a:prstGeom prst="triangle">
            <a:avLst/>
          </a:prstGeom>
          <a:solidFill>
            <a:srgbClr val="F5C6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6" name="日期占位符 3"/>
          <p:cNvSpPr txBox="1">
            <a:spLocks/>
          </p:cNvSpPr>
          <p:nvPr/>
        </p:nvSpPr>
        <p:spPr bwMode="auto">
          <a:xfrm>
            <a:off x="9919356" y="6173055"/>
            <a:ext cx="2106882" cy="323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1pPr>
            <a:lvl2pPr marL="742950" indent="-28575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2pPr>
            <a:lvl3pPr marL="11430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3pPr>
            <a:lvl4pPr marL="16002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4pPr>
            <a:lvl5pPr marL="20574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dirty="0" smtClean="0">
                <a:solidFill>
                  <a:schemeClr val="tx1"/>
                </a:solidFill>
                <a:ea typeface="宋体" charset="-122"/>
              </a:rPr>
              <a:t>2017/12/17</a:t>
            </a:r>
            <a:endParaRPr lang="en-US" altLang="zh-CN" dirty="0">
              <a:solidFill>
                <a:schemeClr val="tx1"/>
              </a:solidFill>
              <a:ea typeface="宋体" charset="-122"/>
            </a:endParaRPr>
          </a:p>
        </p:txBody>
      </p:sp>
      <p:sp>
        <p:nvSpPr>
          <p:cNvPr id="37" name="页脚占位符 4"/>
          <p:cNvSpPr txBox="1">
            <a:spLocks/>
          </p:cNvSpPr>
          <p:nvPr/>
        </p:nvSpPr>
        <p:spPr bwMode="auto">
          <a:xfrm>
            <a:off x="357700" y="6213926"/>
            <a:ext cx="6403232" cy="316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1pPr>
            <a:lvl2pPr marL="742950" indent="-28575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2pPr>
            <a:lvl3pPr marL="11430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3pPr>
            <a:lvl4pPr marL="16002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4pPr>
            <a:lvl5pPr marL="20574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smtClean="0">
                <a:solidFill>
                  <a:schemeClr val="tx1"/>
                </a:solidFill>
              </a:rPr>
              <a:t>北京航空航天大学 软件学院 创新杯</a:t>
            </a:r>
            <a:endParaRPr lang="zh-CN" altLang="en-US" dirty="0">
              <a:solidFill>
                <a:schemeClr val="tx1"/>
              </a:solidFill>
              <a:ea typeface="宋体" charset="-122"/>
            </a:endParaRPr>
          </a:p>
        </p:txBody>
      </p:sp>
      <p:sp>
        <p:nvSpPr>
          <p:cNvPr id="38" name="日期占位符 3"/>
          <p:cNvSpPr txBox="1">
            <a:spLocks/>
          </p:cNvSpPr>
          <p:nvPr/>
        </p:nvSpPr>
        <p:spPr bwMode="auto">
          <a:xfrm>
            <a:off x="10758789" y="157645"/>
            <a:ext cx="1257335" cy="348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1pPr>
            <a:lvl2pPr marL="742950" indent="-28575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2pPr>
            <a:lvl3pPr marL="11430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3pPr>
            <a:lvl4pPr marL="16002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4pPr>
            <a:lvl5pPr marL="20574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smtClean="0">
                <a:solidFill>
                  <a:schemeClr val="tx1"/>
                </a:solidFill>
                <a:ea typeface="宋体" charset="-122"/>
              </a:rPr>
              <a:t>智能问诊</a:t>
            </a:r>
            <a:endParaRPr lang="en-US" altLang="zh-CN" dirty="0">
              <a:solidFill>
                <a:schemeClr val="tx1"/>
              </a:solidFill>
              <a:ea typeface="宋体" charset="-122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483978" y="1790001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机器学习</a:t>
            </a:r>
          </a:p>
        </p:txBody>
      </p:sp>
      <p:sp>
        <p:nvSpPr>
          <p:cNvPr id="57" name="矩形 56"/>
          <p:cNvSpPr/>
          <p:nvPr/>
        </p:nvSpPr>
        <p:spPr>
          <a:xfrm>
            <a:off x="1472862" y="2240985"/>
            <a:ext cx="3731759" cy="2901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流程便捷。</a:t>
            </a:r>
            <a:endParaRPr lang="zh-CN" altLang="en-US" sz="1100" dirty="0"/>
          </a:p>
        </p:txBody>
      </p:sp>
      <p:sp>
        <p:nvSpPr>
          <p:cNvPr id="58" name="矩形 57"/>
          <p:cNvSpPr/>
          <p:nvPr/>
        </p:nvSpPr>
        <p:spPr>
          <a:xfrm>
            <a:off x="1483978" y="4180582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自主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1472862" y="4631566"/>
            <a:ext cx="3731759" cy="2909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症状</a:t>
            </a: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—</a:t>
            </a: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疾病</a:t>
            </a: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—</a:t>
            </a: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用药参考工具书</a:t>
            </a:r>
          </a:p>
        </p:txBody>
      </p:sp>
      <p:sp>
        <p:nvSpPr>
          <p:cNvPr id="60" name="矩形 59"/>
          <p:cNvSpPr/>
          <p:nvPr/>
        </p:nvSpPr>
        <p:spPr>
          <a:xfrm>
            <a:off x="6143994" y="1690300"/>
            <a:ext cx="14109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基于数据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6132878" y="2141284"/>
            <a:ext cx="3731759" cy="2901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可信，标准</a:t>
            </a:r>
            <a:endParaRPr lang="zh-CN" altLang="en-US" sz="1100" dirty="0"/>
          </a:p>
        </p:txBody>
      </p:sp>
      <p:sp>
        <p:nvSpPr>
          <p:cNvPr id="62" name="等腰三角形 18"/>
          <p:cNvSpPr/>
          <p:nvPr/>
        </p:nvSpPr>
        <p:spPr>
          <a:xfrm rot="5400000">
            <a:off x="1583428" y="3014566"/>
            <a:ext cx="305471" cy="263337"/>
          </a:xfrm>
          <a:prstGeom prst="triangle">
            <a:avLst/>
          </a:prstGeom>
          <a:solidFill>
            <a:srgbClr val="F5C6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3" name="等腰三角形 19"/>
          <p:cNvSpPr/>
          <p:nvPr/>
        </p:nvSpPr>
        <p:spPr>
          <a:xfrm rot="5400000">
            <a:off x="1846765" y="3014566"/>
            <a:ext cx="305471" cy="263337"/>
          </a:xfrm>
          <a:prstGeom prst="triangle">
            <a:avLst/>
          </a:prstGeom>
          <a:solidFill>
            <a:srgbClr val="FF9D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4" name="等腰三角形 20"/>
          <p:cNvSpPr/>
          <p:nvPr/>
        </p:nvSpPr>
        <p:spPr>
          <a:xfrm rot="5400000">
            <a:off x="2110102" y="3014566"/>
            <a:ext cx="305471" cy="263337"/>
          </a:xfrm>
          <a:prstGeom prst="triangle">
            <a:avLst/>
          </a:prstGeom>
          <a:solidFill>
            <a:srgbClr val="F67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5" name="等腰三角形 21"/>
          <p:cNvSpPr/>
          <p:nvPr/>
        </p:nvSpPr>
        <p:spPr>
          <a:xfrm rot="5400000">
            <a:off x="2373439" y="3014566"/>
            <a:ext cx="305471" cy="263337"/>
          </a:xfrm>
          <a:prstGeom prst="triangle">
            <a:avLst/>
          </a:prstGeom>
          <a:solidFill>
            <a:srgbClr val="DA4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6" name="等腰三角形 22"/>
          <p:cNvSpPr/>
          <p:nvPr/>
        </p:nvSpPr>
        <p:spPr>
          <a:xfrm rot="5400000">
            <a:off x="2636776" y="3014566"/>
            <a:ext cx="305471" cy="263337"/>
          </a:xfrm>
          <a:prstGeom prst="triangle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7" name="等腰三角形 23"/>
          <p:cNvSpPr/>
          <p:nvPr/>
        </p:nvSpPr>
        <p:spPr>
          <a:xfrm rot="5400000">
            <a:off x="2900113" y="3014566"/>
            <a:ext cx="305471" cy="263337"/>
          </a:xfrm>
          <a:prstGeom prst="triangle">
            <a:avLst/>
          </a:prstGeom>
          <a:solidFill>
            <a:srgbClr val="FB40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8" name="等腰三角形 30"/>
          <p:cNvSpPr/>
          <p:nvPr/>
        </p:nvSpPr>
        <p:spPr>
          <a:xfrm rot="5400000">
            <a:off x="1583428" y="5388825"/>
            <a:ext cx="305471" cy="263337"/>
          </a:xfrm>
          <a:prstGeom prst="triangle">
            <a:avLst/>
          </a:prstGeom>
          <a:solidFill>
            <a:srgbClr val="F5C6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9" name="等腰三角形 31"/>
          <p:cNvSpPr/>
          <p:nvPr/>
        </p:nvSpPr>
        <p:spPr>
          <a:xfrm rot="5400000">
            <a:off x="1846765" y="5388825"/>
            <a:ext cx="305471" cy="263337"/>
          </a:xfrm>
          <a:prstGeom prst="triangle">
            <a:avLst/>
          </a:prstGeom>
          <a:solidFill>
            <a:srgbClr val="FF9D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0" name="等腰三角形 32"/>
          <p:cNvSpPr/>
          <p:nvPr/>
        </p:nvSpPr>
        <p:spPr>
          <a:xfrm rot="5400000">
            <a:off x="2110102" y="5388825"/>
            <a:ext cx="305471" cy="263337"/>
          </a:xfrm>
          <a:prstGeom prst="triangle">
            <a:avLst/>
          </a:prstGeom>
          <a:solidFill>
            <a:srgbClr val="F67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1" name="等腰三角形 33"/>
          <p:cNvSpPr/>
          <p:nvPr/>
        </p:nvSpPr>
        <p:spPr>
          <a:xfrm rot="5400000">
            <a:off x="2373439" y="5388825"/>
            <a:ext cx="305471" cy="263337"/>
          </a:xfrm>
          <a:prstGeom prst="triangle">
            <a:avLst/>
          </a:prstGeom>
          <a:solidFill>
            <a:srgbClr val="DA4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2" name="等腰三角形 34"/>
          <p:cNvSpPr/>
          <p:nvPr/>
        </p:nvSpPr>
        <p:spPr>
          <a:xfrm rot="5400000">
            <a:off x="2636776" y="5388825"/>
            <a:ext cx="305471" cy="263337"/>
          </a:xfrm>
          <a:prstGeom prst="triangle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3" name="等腰三角形 35"/>
          <p:cNvSpPr/>
          <p:nvPr/>
        </p:nvSpPr>
        <p:spPr>
          <a:xfrm rot="5400000">
            <a:off x="2900113" y="5388825"/>
            <a:ext cx="305471" cy="263337"/>
          </a:xfrm>
          <a:prstGeom prst="triangle">
            <a:avLst/>
          </a:prstGeom>
          <a:solidFill>
            <a:srgbClr val="FB40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4" name="等腰三角形 36"/>
          <p:cNvSpPr/>
          <p:nvPr/>
        </p:nvSpPr>
        <p:spPr>
          <a:xfrm rot="5400000">
            <a:off x="6240095" y="2898543"/>
            <a:ext cx="305471" cy="263337"/>
          </a:xfrm>
          <a:prstGeom prst="triangle">
            <a:avLst/>
          </a:prstGeom>
          <a:solidFill>
            <a:srgbClr val="F5C6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5" name="等腰三角形 37"/>
          <p:cNvSpPr/>
          <p:nvPr/>
        </p:nvSpPr>
        <p:spPr>
          <a:xfrm rot="5400000">
            <a:off x="6503432" y="2898543"/>
            <a:ext cx="305471" cy="263337"/>
          </a:xfrm>
          <a:prstGeom prst="triangle">
            <a:avLst/>
          </a:prstGeom>
          <a:solidFill>
            <a:srgbClr val="FF9D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6" name="等腰三角形 38"/>
          <p:cNvSpPr/>
          <p:nvPr/>
        </p:nvSpPr>
        <p:spPr>
          <a:xfrm rot="5400000">
            <a:off x="6766769" y="2898543"/>
            <a:ext cx="305471" cy="263337"/>
          </a:xfrm>
          <a:prstGeom prst="triangle">
            <a:avLst/>
          </a:prstGeom>
          <a:solidFill>
            <a:srgbClr val="F67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7" name="等腰三角形 39"/>
          <p:cNvSpPr/>
          <p:nvPr/>
        </p:nvSpPr>
        <p:spPr>
          <a:xfrm rot="5400000">
            <a:off x="7030106" y="2898543"/>
            <a:ext cx="305471" cy="263337"/>
          </a:xfrm>
          <a:prstGeom prst="triangle">
            <a:avLst/>
          </a:prstGeom>
          <a:solidFill>
            <a:srgbClr val="DA4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8" name="等腰三角形 40"/>
          <p:cNvSpPr/>
          <p:nvPr/>
        </p:nvSpPr>
        <p:spPr>
          <a:xfrm rot="5400000">
            <a:off x="7293443" y="2898543"/>
            <a:ext cx="305471" cy="263337"/>
          </a:xfrm>
          <a:prstGeom prst="triangle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9" name="等腰三角形 41"/>
          <p:cNvSpPr/>
          <p:nvPr/>
        </p:nvSpPr>
        <p:spPr>
          <a:xfrm rot="5400000">
            <a:off x="7556780" y="2898543"/>
            <a:ext cx="305471" cy="263337"/>
          </a:xfrm>
          <a:prstGeom prst="triangle">
            <a:avLst/>
          </a:prstGeom>
          <a:solidFill>
            <a:srgbClr val="FB40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74986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49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平行四边形 9"/>
          <p:cNvSpPr/>
          <p:nvPr/>
        </p:nvSpPr>
        <p:spPr>
          <a:xfrm>
            <a:off x="1068405" y="0"/>
            <a:ext cx="10015122" cy="6858000"/>
          </a:xfrm>
          <a:prstGeom prst="parallelogram">
            <a:avLst>
              <a:gd name="adj" fmla="val 38333"/>
            </a:avLst>
          </a:prstGeom>
          <a:solidFill>
            <a:schemeClr val="tx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7" name="组合 6"/>
          <p:cNvGrpSpPr/>
          <p:nvPr/>
        </p:nvGrpSpPr>
        <p:grpSpPr>
          <a:xfrm rot="1800000">
            <a:off x="4464519" y="682775"/>
            <a:ext cx="3705726" cy="3637353"/>
            <a:chOff x="4243137" y="1556583"/>
            <a:chExt cx="3705726" cy="3637353"/>
          </a:xfrm>
        </p:grpSpPr>
        <p:sp>
          <p:nvSpPr>
            <p:cNvPr id="5" name="等腰三角形 4"/>
            <p:cNvSpPr/>
            <p:nvPr/>
          </p:nvSpPr>
          <p:spPr>
            <a:xfrm>
              <a:off x="4243137" y="1556583"/>
              <a:ext cx="3705726" cy="3194591"/>
            </a:xfrm>
            <a:prstGeom prst="triangle">
              <a:avLst/>
            </a:prstGeom>
            <a:solidFill>
              <a:srgbClr val="FF9D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" name="椭圆 5"/>
            <p:cNvSpPr/>
            <p:nvPr/>
          </p:nvSpPr>
          <p:spPr>
            <a:xfrm>
              <a:off x="4597667" y="2197270"/>
              <a:ext cx="2996666" cy="2996666"/>
            </a:xfrm>
            <a:prstGeom prst="ellipse">
              <a:avLst/>
            </a:prstGeom>
            <a:noFill/>
            <a:ln>
              <a:solidFill>
                <a:srgbClr val="FF9D3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5682356" y="1847853"/>
            <a:ext cx="925253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500" dirty="0">
                <a:solidFill>
                  <a:schemeClr val="bg1"/>
                </a:solidFill>
              </a:rPr>
              <a:t>2</a:t>
            </a:r>
            <a:endParaRPr lang="zh-CN" altLang="en-US" sz="11500" dirty="0">
              <a:solidFill>
                <a:schemeClr val="bg1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4369316" y="4766730"/>
            <a:ext cx="357020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400">
                <a:solidFill>
                  <a:schemeClr val="bg1"/>
                </a:solidFill>
              </a:rPr>
              <a:t>技术解决方案</a:t>
            </a:r>
          </a:p>
        </p:txBody>
      </p:sp>
      <p:sp>
        <p:nvSpPr>
          <p:cNvPr id="11" name="日期占位符 3"/>
          <p:cNvSpPr txBox="1">
            <a:spLocks/>
          </p:cNvSpPr>
          <p:nvPr/>
        </p:nvSpPr>
        <p:spPr bwMode="auto">
          <a:xfrm>
            <a:off x="9919356" y="6173055"/>
            <a:ext cx="2106882" cy="323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1pPr>
            <a:lvl2pPr marL="742950" indent="-28575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2pPr>
            <a:lvl3pPr marL="11430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3pPr>
            <a:lvl4pPr marL="16002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4pPr>
            <a:lvl5pPr marL="20574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dirty="0" smtClean="0">
                <a:solidFill>
                  <a:schemeClr val="bg1"/>
                </a:solidFill>
                <a:ea typeface="宋体" charset="-122"/>
              </a:rPr>
              <a:t>2017/12/17</a:t>
            </a:r>
            <a:endParaRPr lang="en-US" altLang="zh-CN" dirty="0">
              <a:solidFill>
                <a:schemeClr val="bg1"/>
              </a:solidFill>
              <a:ea typeface="宋体" charset="-122"/>
            </a:endParaRPr>
          </a:p>
        </p:txBody>
      </p:sp>
      <p:sp>
        <p:nvSpPr>
          <p:cNvPr id="15" name="页脚占位符 4"/>
          <p:cNvSpPr txBox="1">
            <a:spLocks/>
          </p:cNvSpPr>
          <p:nvPr/>
        </p:nvSpPr>
        <p:spPr bwMode="auto">
          <a:xfrm>
            <a:off x="357700" y="6213926"/>
            <a:ext cx="6403232" cy="316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1pPr>
            <a:lvl2pPr marL="742950" indent="-28575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2pPr>
            <a:lvl3pPr marL="11430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3pPr>
            <a:lvl4pPr marL="16002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4pPr>
            <a:lvl5pPr marL="20574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smtClean="0">
                <a:solidFill>
                  <a:schemeClr val="bg1"/>
                </a:solidFill>
              </a:rPr>
              <a:t>北京航空航天大学 软件学院 创新杯</a:t>
            </a:r>
            <a:endParaRPr lang="zh-CN" altLang="en-US" dirty="0">
              <a:solidFill>
                <a:schemeClr val="bg1"/>
              </a:solidFill>
              <a:ea typeface="宋体" charset="-122"/>
            </a:endParaRPr>
          </a:p>
        </p:txBody>
      </p:sp>
      <p:sp>
        <p:nvSpPr>
          <p:cNvPr id="16" name="日期占位符 3"/>
          <p:cNvSpPr txBox="1">
            <a:spLocks/>
          </p:cNvSpPr>
          <p:nvPr/>
        </p:nvSpPr>
        <p:spPr bwMode="auto">
          <a:xfrm>
            <a:off x="10758789" y="157645"/>
            <a:ext cx="1257335" cy="348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1pPr>
            <a:lvl2pPr marL="742950" indent="-28575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2pPr>
            <a:lvl3pPr marL="11430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3pPr>
            <a:lvl4pPr marL="16002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4pPr>
            <a:lvl5pPr marL="20574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dirty="0" smtClean="0">
                <a:solidFill>
                  <a:schemeClr val="bg1"/>
                </a:solidFill>
                <a:ea typeface="宋体" charset="-122"/>
              </a:rPr>
              <a:t>智能问诊</a:t>
            </a:r>
            <a:endParaRPr lang="en-US" altLang="zh-CN" dirty="0">
              <a:solidFill>
                <a:schemeClr val="bg1"/>
              </a:solidFill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9638076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>
            <a:off x="0" y="39303"/>
            <a:ext cx="121920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0" y="602917"/>
            <a:ext cx="121920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任意多边形 17"/>
          <p:cNvSpPr/>
          <p:nvPr/>
        </p:nvSpPr>
        <p:spPr>
          <a:xfrm rot="16200000" flipH="1">
            <a:off x="8443345" y="3109345"/>
            <a:ext cx="4039926" cy="3457384"/>
          </a:xfrm>
          <a:custGeom>
            <a:avLst/>
            <a:gdLst>
              <a:gd name="connsiteX0" fmla="*/ 3014375 w 4039926"/>
              <a:gd name="connsiteY0" fmla="*/ 1741348 h 3457384"/>
              <a:gd name="connsiteX1" fmla="*/ 2004393 w 4039926"/>
              <a:gd name="connsiteY1" fmla="*/ 0 h 3457384"/>
              <a:gd name="connsiteX2" fmla="*/ 994411 w 4039926"/>
              <a:gd name="connsiteY2" fmla="*/ 1741348 h 3457384"/>
              <a:gd name="connsiteX3" fmla="*/ 995301 w 4039926"/>
              <a:gd name="connsiteY3" fmla="*/ 1741348 h 3457384"/>
              <a:gd name="connsiteX4" fmla="*/ 0 w 4039926"/>
              <a:gd name="connsiteY4" fmla="*/ 3457383 h 3457384"/>
              <a:gd name="connsiteX5" fmla="*/ 2019962 w 4039926"/>
              <a:gd name="connsiteY5" fmla="*/ 3457383 h 3457384"/>
              <a:gd name="connsiteX6" fmla="*/ 1024662 w 4039926"/>
              <a:gd name="connsiteY6" fmla="*/ 1741348 h 3457384"/>
              <a:gd name="connsiteX7" fmla="*/ 4039926 w 4039926"/>
              <a:gd name="connsiteY7" fmla="*/ 3457384 h 3457384"/>
              <a:gd name="connsiteX8" fmla="*/ 3029944 w 4039926"/>
              <a:gd name="connsiteY8" fmla="*/ 1716036 h 3457384"/>
              <a:gd name="connsiteX9" fmla="*/ 2019962 w 4039926"/>
              <a:gd name="connsiteY9" fmla="*/ 3457384 h 3457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39926" h="3457384">
                <a:moveTo>
                  <a:pt x="3014375" y="1741348"/>
                </a:moveTo>
                <a:lnTo>
                  <a:pt x="2004393" y="0"/>
                </a:lnTo>
                <a:lnTo>
                  <a:pt x="994411" y="1741348"/>
                </a:lnTo>
                <a:lnTo>
                  <a:pt x="995301" y="1741348"/>
                </a:lnTo>
                <a:lnTo>
                  <a:pt x="0" y="3457383"/>
                </a:lnTo>
                <a:lnTo>
                  <a:pt x="2019962" y="3457383"/>
                </a:lnTo>
                <a:lnTo>
                  <a:pt x="1024662" y="1741348"/>
                </a:lnTo>
                <a:close/>
                <a:moveTo>
                  <a:pt x="4039926" y="3457384"/>
                </a:moveTo>
                <a:lnTo>
                  <a:pt x="3029944" y="1716036"/>
                </a:lnTo>
                <a:lnTo>
                  <a:pt x="2019962" y="3457384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651" y="1166531"/>
            <a:ext cx="8175947" cy="5471676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8738793" y="1510532"/>
            <a:ext cx="34046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3600" dirty="0" smtClean="0"/>
              <a:t>技术框架</a:t>
            </a:r>
            <a:endParaRPr kumimoji="1" lang="zh-CN" altLang="en-US" sz="3600" dirty="0"/>
          </a:p>
        </p:txBody>
      </p:sp>
      <p:grpSp>
        <p:nvGrpSpPr>
          <p:cNvPr id="39" name="组合 6"/>
          <p:cNvGrpSpPr/>
          <p:nvPr/>
        </p:nvGrpSpPr>
        <p:grpSpPr>
          <a:xfrm>
            <a:off x="0" y="89926"/>
            <a:ext cx="6282268" cy="470836"/>
            <a:chOff x="0" y="182880"/>
            <a:chExt cx="6207760" cy="327259"/>
          </a:xfrm>
        </p:grpSpPr>
        <p:sp>
          <p:nvSpPr>
            <p:cNvPr id="40" name="矩形 39"/>
            <p:cNvSpPr/>
            <p:nvPr/>
          </p:nvSpPr>
          <p:spPr>
            <a:xfrm>
              <a:off x="0" y="182880"/>
              <a:ext cx="6015789" cy="32725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等腰三角形 5"/>
            <p:cNvSpPr/>
            <p:nvPr/>
          </p:nvSpPr>
          <p:spPr>
            <a:xfrm rot="10800000" flipH="1">
              <a:off x="6015789" y="182880"/>
              <a:ext cx="191971" cy="327259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2" name="矩形 41"/>
          <p:cNvSpPr/>
          <p:nvPr/>
        </p:nvSpPr>
        <p:spPr>
          <a:xfrm>
            <a:off x="412717" y="136444"/>
            <a:ext cx="36145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第二部分 </a:t>
            </a:r>
            <a:r>
              <a:rPr lang="en-US" altLang="zh-CN" dirty="0">
                <a:solidFill>
                  <a:schemeClr val="bg1"/>
                </a:solidFill>
              </a:rPr>
              <a:t>|</a:t>
            </a:r>
            <a:r>
              <a:rPr lang="zh-CN" altLang="en-US" dirty="0">
                <a:solidFill>
                  <a:schemeClr val="bg1"/>
                </a:solidFill>
              </a:rPr>
              <a:t> 技术解决</a:t>
            </a:r>
            <a:r>
              <a:rPr lang="zh-CN" altLang="en-US" dirty="0" smtClean="0">
                <a:solidFill>
                  <a:schemeClr val="bg1"/>
                </a:solidFill>
              </a:rPr>
              <a:t>方案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43" name="等腰三角形 10"/>
          <p:cNvSpPr/>
          <p:nvPr/>
        </p:nvSpPr>
        <p:spPr>
          <a:xfrm rot="5400000">
            <a:off x="90952" y="206040"/>
            <a:ext cx="305471" cy="263337"/>
          </a:xfrm>
          <a:prstGeom prst="triangle">
            <a:avLst/>
          </a:prstGeom>
          <a:solidFill>
            <a:srgbClr val="FF9D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日期占位符 3"/>
          <p:cNvSpPr txBox="1">
            <a:spLocks/>
          </p:cNvSpPr>
          <p:nvPr/>
        </p:nvSpPr>
        <p:spPr bwMode="auto">
          <a:xfrm>
            <a:off x="9919356" y="6173055"/>
            <a:ext cx="2106882" cy="323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1pPr>
            <a:lvl2pPr marL="742950" indent="-28575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2pPr>
            <a:lvl3pPr marL="11430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3pPr>
            <a:lvl4pPr marL="16002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4pPr>
            <a:lvl5pPr marL="20574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dirty="0" smtClean="0">
                <a:solidFill>
                  <a:schemeClr val="tx1"/>
                </a:solidFill>
                <a:ea typeface="宋体" charset="-122"/>
              </a:rPr>
              <a:t>2017/12/17</a:t>
            </a:r>
            <a:endParaRPr lang="en-US" altLang="zh-CN" dirty="0">
              <a:solidFill>
                <a:schemeClr val="tx1"/>
              </a:solidFill>
              <a:ea typeface="宋体" charset="-122"/>
            </a:endParaRPr>
          </a:p>
        </p:txBody>
      </p:sp>
      <p:sp>
        <p:nvSpPr>
          <p:cNvPr id="15" name="页脚占位符 4"/>
          <p:cNvSpPr txBox="1">
            <a:spLocks/>
          </p:cNvSpPr>
          <p:nvPr/>
        </p:nvSpPr>
        <p:spPr bwMode="auto">
          <a:xfrm>
            <a:off x="357700" y="6213926"/>
            <a:ext cx="6403232" cy="316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1pPr>
            <a:lvl2pPr marL="742950" indent="-28575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2pPr>
            <a:lvl3pPr marL="11430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3pPr>
            <a:lvl4pPr marL="16002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4pPr>
            <a:lvl5pPr marL="20574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smtClean="0">
                <a:solidFill>
                  <a:schemeClr val="tx1"/>
                </a:solidFill>
              </a:rPr>
              <a:t>北京航空航天大学 软件学院 创新杯</a:t>
            </a:r>
            <a:endParaRPr lang="zh-CN" altLang="en-US" dirty="0">
              <a:solidFill>
                <a:schemeClr val="tx1"/>
              </a:solidFill>
              <a:ea typeface="宋体" charset="-122"/>
            </a:endParaRPr>
          </a:p>
        </p:txBody>
      </p:sp>
      <p:sp>
        <p:nvSpPr>
          <p:cNvPr id="16" name="日期占位符 3"/>
          <p:cNvSpPr txBox="1">
            <a:spLocks/>
          </p:cNvSpPr>
          <p:nvPr/>
        </p:nvSpPr>
        <p:spPr bwMode="auto">
          <a:xfrm>
            <a:off x="10758789" y="157645"/>
            <a:ext cx="1257335" cy="348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1pPr>
            <a:lvl2pPr marL="742950" indent="-28575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2pPr>
            <a:lvl3pPr marL="11430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3pPr>
            <a:lvl4pPr marL="16002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4pPr>
            <a:lvl5pPr marL="20574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smtClean="0">
                <a:solidFill>
                  <a:schemeClr val="tx1"/>
                </a:solidFill>
                <a:ea typeface="宋体" charset="-122"/>
              </a:rPr>
              <a:t>智能问诊</a:t>
            </a:r>
            <a:endParaRPr lang="en-US" altLang="zh-CN" dirty="0">
              <a:solidFill>
                <a:schemeClr val="tx1"/>
              </a:solidFill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33334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33">
      <a:majorFont>
        <a:latin typeface="Impact"/>
        <a:ea typeface="微软雅黑"/>
        <a:cs typeface=""/>
      </a:majorFont>
      <a:minorFont>
        <a:latin typeface="Impact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377</TotalTime>
  <Words>1966</Words>
  <Application>Microsoft Macintosh PowerPoint</Application>
  <PresentationFormat>宽屏</PresentationFormat>
  <Paragraphs>270</Paragraphs>
  <Slides>29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37" baseType="lpstr">
      <vt:lpstr>Century Gothic</vt:lpstr>
      <vt:lpstr>DengXian</vt:lpstr>
      <vt:lpstr>Impact</vt:lpstr>
      <vt:lpstr>Segoe UI Light</vt:lpstr>
      <vt:lpstr>宋体</vt:lpstr>
      <vt:lpstr>微软雅黑</vt:lpstr>
      <vt:lpstr>Arial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/>
  <LinksUpToDate>false</LinksUpToDate>
  <SharedDoc>false</SharedDoc>
  <HyperlinkBase/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OfficePLUS</dc:creator>
  <cp:keywords/>
  <dc:description/>
  <cp:lastModifiedBy>Microsoft Office 用户</cp:lastModifiedBy>
  <cp:revision>66</cp:revision>
  <dcterms:created xsi:type="dcterms:W3CDTF">2015-08-18T02:51:41Z</dcterms:created>
  <dcterms:modified xsi:type="dcterms:W3CDTF">2017-12-13T10:13:38Z</dcterms:modified>
  <cp:category/>
</cp:coreProperties>
</file>